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0" r:id="rId2"/>
    <p:sldId id="279" r:id="rId3"/>
    <p:sldId id="262" r:id="rId4"/>
    <p:sldId id="29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7" r:id="rId21"/>
    <p:sldId id="315" r:id="rId22"/>
    <p:sldId id="316" r:id="rId23"/>
    <p:sldId id="318" r:id="rId24"/>
    <p:sldId id="296"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7"/>
    <p:restoredTop sz="94595"/>
  </p:normalViewPr>
  <p:slideViewPr>
    <p:cSldViewPr snapToGrid="0" snapToObjects="1">
      <p:cViewPr varScale="1">
        <p:scale>
          <a:sx n="81" d="100"/>
          <a:sy n="81" d="100"/>
        </p:scale>
        <p:origin x="326"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1A311C-DD8B-164B-A5B4-891FB44DF03B}" type="datetimeFigureOut">
              <a:t>10/27/2017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4D872-AB72-7141-BB7A-B591141434CC}" type="slidenum">
              <a:t>‹#›</a:t>
            </a:fld>
            <a:endParaRPr lang="en-US"/>
          </a:p>
        </p:txBody>
      </p:sp>
    </p:spTree>
    <p:extLst>
      <p:ext uri="{BB962C8B-B14F-4D97-AF65-F5344CB8AC3E}">
        <p14:creationId xmlns:p14="http://schemas.microsoft.com/office/powerpoint/2010/main" val="60437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84D872-AB72-7141-BB7A-B591141434CC}" type="slidenum">
              <a:t>1</a:t>
            </a:fld>
            <a:endParaRPr lang="en-US"/>
          </a:p>
        </p:txBody>
      </p:sp>
    </p:spTree>
    <p:extLst>
      <p:ext uri="{BB962C8B-B14F-4D97-AF65-F5344CB8AC3E}">
        <p14:creationId xmlns:p14="http://schemas.microsoft.com/office/powerpoint/2010/main" val="19356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41017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09096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3214943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a:t>
            </a:r>
            <a:r>
              <a:rPr lang="en-US" sz="1200" kern="1200" baseline="0" dirty="0" err="1">
                <a:solidFill>
                  <a:schemeClr val="tx1"/>
                </a:solidFill>
                <a:effectLst/>
                <a:latin typeface="+mn-lt"/>
                <a:ea typeface="+mn-ea"/>
                <a:cs typeface="+mn-cs"/>
              </a:rPr>
              <a:t>dunction</a:t>
            </a:r>
            <a:r>
              <a:rPr lang="en-US" sz="1200" kern="1200" baseline="0" dirty="0">
                <a:solidFill>
                  <a:schemeClr val="tx1"/>
                </a:solidFill>
                <a:effectLst/>
                <a:latin typeface="+mn-lt"/>
                <a:ea typeface="+mn-ea"/>
                <a:cs typeface="+mn-cs"/>
              </a:rPr>
              <a:t>,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96097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Azure Functions</a:t>
            </a:r>
            <a:r>
              <a:rPr lang="en-US" sz="900" baseline="0" dirty="0">
                <a:solidFill>
                  <a:srgbClr val="505050"/>
                </a:solidFill>
                <a:latin typeface="Segoe UI"/>
                <a:cs typeface="Segoe UI Semibold" panose="020B0702040204020203" pitchFamily="34" charset="0"/>
              </a:rPr>
              <a:t> is a Serverless, event driven compute that allows you to: </a:t>
            </a:r>
            <a:endParaRPr lang="en-US" sz="900" dirty="0">
              <a:solidFill>
                <a:srgbClr val="505050"/>
              </a:solidFill>
              <a:latin typeface="Segoe UI"/>
              <a:cs typeface="Segoe UI Semibold" panose="020B0702040204020203" pitchFamily="34" charset="0"/>
            </a:endParaRPr>
          </a:p>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 Make composing Cloud Apps insanely easy</a:t>
            </a:r>
          </a:p>
          <a:p>
            <a:pPr marL="171450" indent="-171450" defTabSz="932563">
              <a:lnSpc>
                <a:spcPct val="100000"/>
              </a:lnSpc>
              <a:spcAft>
                <a:spcPts val="1199"/>
              </a:spcAft>
              <a:buFont typeface="Arial" panose="020B0604020202020204" pitchFamily="34" charset="0"/>
              <a:buChar char="•"/>
              <a:defRPr/>
            </a:pPr>
            <a:r>
              <a:rPr lang="en-US" sz="900" dirty="0">
                <a:solidFill>
                  <a:srgbClr val="505050"/>
                </a:solidFill>
                <a:latin typeface="Segoe UI"/>
                <a:cs typeface="Segoe UI Semibold" panose="020B0702040204020203" pitchFamily="34" charset="0"/>
              </a:rPr>
              <a:t>Develop Functions in C#, Node.js, F#, Python, PHP, Batch and more </a:t>
            </a:r>
          </a:p>
          <a:p>
            <a:pPr marL="171450" indent="-171450" defTabSz="932563">
              <a:lnSpc>
                <a:spcPct val="100000"/>
              </a:lnSpc>
              <a:spcAft>
                <a:spcPts val="1199"/>
              </a:spcAft>
              <a:buFont typeface="Arial" panose="020B0604020202020204" pitchFamily="34" charset="0"/>
              <a:buChar char="•"/>
              <a:defRPr/>
            </a:pPr>
            <a:r>
              <a:rPr lang="en-US" sz="900" dirty="0">
                <a:solidFill>
                  <a:srgbClr val="505050"/>
                </a:solidFill>
                <a:latin typeface="Segoe UI"/>
                <a:cs typeface="Segoe UI Semibold" panose="020B0702040204020203" pitchFamily="34" charset="0"/>
              </a:rPr>
              <a:t>Focus on Business Logic, not infra problems</a:t>
            </a:r>
          </a:p>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 Easily schedule event-driven tasks across services</a:t>
            </a:r>
          </a:p>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 Expose Functions as HTTP API endpoints</a:t>
            </a:r>
          </a:p>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 Scale Functions based on customer demand</a:t>
            </a:r>
          </a:p>
          <a:p>
            <a:pPr defTabSz="932563">
              <a:lnSpc>
                <a:spcPct val="100000"/>
              </a:lnSpc>
              <a:spcAft>
                <a:spcPts val="1199"/>
              </a:spcAft>
              <a:defRPr/>
            </a:pPr>
            <a:r>
              <a:rPr lang="en-US" sz="900" dirty="0">
                <a:solidFill>
                  <a:srgbClr val="505050"/>
                </a:solidFill>
                <a:latin typeface="Segoe UI"/>
                <a:cs typeface="Segoe UI Semibold" panose="020B0702040204020203" pitchFamily="34" charset="0"/>
              </a:rPr>
              <a:t>*</a:t>
            </a:r>
            <a:r>
              <a:rPr lang="en-US" sz="900" baseline="0" dirty="0">
                <a:solidFill>
                  <a:srgbClr val="505050"/>
                </a:solidFill>
                <a:latin typeface="Segoe UI"/>
                <a:cs typeface="Segoe UI Semibold" panose="020B0702040204020203" pitchFamily="34" charset="0"/>
              </a:rPr>
              <a:t> </a:t>
            </a:r>
            <a:r>
              <a:rPr lang="en-US" sz="900" dirty="0">
                <a:solidFill>
                  <a:srgbClr val="505050"/>
                </a:solidFill>
                <a:latin typeface="Segoe UI"/>
                <a:cs typeface="Segoe UI Semibold" panose="020B0702040204020203" pitchFamily="34" charset="0"/>
              </a:rPr>
              <a:t>Easily integrate with Logic Apps </a:t>
            </a:r>
            <a:endParaRPr lang="en-US" sz="900" dirty="0">
              <a:solidFill>
                <a:srgbClr val="505050"/>
              </a:solidFill>
              <a:latin typeface="Segoe UI"/>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10/27/2017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97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folks that get started with Azure Functions</a:t>
            </a:r>
            <a:r>
              <a:rPr lang="en-US" baseline="0" dirty="0"/>
              <a:t> first start from the Azure Portal where we have a variety of features to help you get started quickly.</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10/27/2017 8:47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1955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94730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2513570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203755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20664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56422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26224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585AEA-614B-7045-B3D9-61FEC86204D9}"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585AEA-614B-7045-B3D9-61FEC86204D9}"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75455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585AEA-614B-7045-B3D9-61FEC86204D9}"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760248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369166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585AEA-614B-7045-B3D9-61FEC86204D9}"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585AEA-614B-7045-B3D9-61FEC86204D9}"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31155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585AEA-614B-7045-B3D9-61FEC86204D9}"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52137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585AEA-614B-7045-B3D9-61FEC86204D9}" type="datetimeFigureOut">
              <a:rPr lang="en-US" smtClean="0"/>
              <a:t>10/27/2017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73638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585AEA-614B-7045-B3D9-61FEC86204D9}" type="datetimeFigureOut">
              <a:rPr lang="en-US" smtClean="0"/>
              <a:t>10/27/2017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207549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585AEA-614B-7045-B3D9-61FEC86204D9}" type="datetimeFigureOut">
              <a:rPr lang="en-US" smtClean="0"/>
              <a:t>10/27/2017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56201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585AEA-614B-7045-B3D9-61FEC86204D9}"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96165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585AEA-614B-7045-B3D9-61FEC86204D9}"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232373-50DB-6044-AFD5-11E5968047D8}" type="slidenum">
              <a:rPr lang="en-US" smtClean="0"/>
              <a:t>‹#›</a:t>
            </a:fld>
            <a:endParaRPr lang="en-US"/>
          </a:p>
        </p:txBody>
      </p:sp>
    </p:spTree>
    <p:extLst>
      <p:ext uri="{BB962C8B-B14F-4D97-AF65-F5344CB8AC3E}">
        <p14:creationId xmlns:p14="http://schemas.microsoft.com/office/powerpoint/2010/main" val="130594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85AEA-614B-7045-B3D9-61FEC86204D9}" type="datetimeFigureOut">
              <a:rPr lang="en-US" smtClean="0"/>
              <a:t>10/27/2017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32373-50DB-6044-AFD5-11E5968047D8}"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harvestingclouds.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9515"/>
          <a:stretch/>
        </p:blipFill>
        <p:spPr>
          <a:xfrm>
            <a:off x="0" y="-2"/>
            <a:ext cx="12192000" cy="5731936"/>
          </a:xfrm>
          <a:prstGeom prst="rect">
            <a:avLst/>
          </a:prstGeom>
        </p:spPr>
      </p:pic>
      <p:sp>
        <p:nvSpPr>
          <p:cNvPr id="15" name="Rectangle 14"/>
          <p:cNvSpPr/>
          <p:nvPr/>
        </p:nvSpPr>
        <p:spPr>
          <a:xfrm>
            <a:off x="0" y="0"/>
            <a:ext cx="4419238" cy="584775"/>
          </a:xfrm>
          <a:prstGeom prst="rect">
            <a:avLst/>
          </a:prstGeom>
          <a:noFill/>
        </p:spPr>
        <p:txBody>
          <a:bodyPr wrap="square" lIns="91440" tIns="45720" rIns="91440" bIns="45720">
            <a:spAutoFit/>
          </a:bodyPr>
          <a:lstStyle/>
          <a:p>
            <a:r>
              <a:rPr lang="en-US" sz="2800" b="1" dirty="0">
                <a:ln w="10160">
                  <a:noFill/>
                  <a:prstDash val="solid"/>
                </a:ln>
                <a:solidFill>
                  <a:srgbClr val="FFFFFF"/>
                </a:solidFill>
                <a:effectLst>
                  <a:outerShdw blurRad="38100" dist="22860" dir="5400000" algn="tl" rotWithShape="0">
                    <a:srgbClr val="000000">
                      <a:alpha val="30000"/>
                    </a:srgbClr>
                  </a:outerShdw>
                </a:effectLst>
                <a:ea typeface="Kailasa" charset="0"/>
                <a:cs typeface="Kailasa" charset="0"/>
              </a:rPr>
              <a:t>PowerShell Conference </a:t>
            </a:r>
            <a:r>
              <a:rPr lang="en-US" sz="3200" b="1" dirty="0">
                <a:ln w="10160">
                  <a:noFill/>
                  <a:prstDash val="solid"/>
                </a:ln>
                <a:solidFill>
                  <a:srgbClr val="FFFFFF"/>
                </a:solidFill>
                <a:effectLst>
                  <a:outerShdw blurRad="38100" dist="22860" dir="5400000" algn="tl" rotWithShape="0">
                    <a:srgbClr val="000000">
                      <a:alpha val="30000"/>
                    </a:srgbClr>
                  </a:outerShdw>
                </a:effectLst>
                <a:ea typeface="Kailasa" charset="0"/>
                <a:cs typeface="Kailasa" charset="0"/>
              </a:rPr>
              <a:t>Asia</a:t>
            </a:r>
          </a:p>
        </p:txBody>
      </p:sp>
      <p:pic>
        <p:nvPicPr>
          <p:cNvPr id="10" name="Picture 9"/>
          <p:cNvPicPr>
            <a:picLocks noChangeAspect="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alphaModFix amt="51000"/>
            <a:extLst>
              <a:ext uri="{28A0092B-C50C-407E-A947-70E740481C1C}">
                <a14:useLocalDpi xmlns:a14="http://schemas.microsoft.com/office/drawing/2010/main" val="0"/>
              </a:ext>
            </a:extLst>
          </a:blip>
          <a:srcRect l="-920" t="2990" r="6703"/>
          <a:stretch/>
        </p:blipFill>
        <p:spPr>
          <a:xfrm>
            <a:off x="7075257" y="14288"/>
            <a:ext cx="5088167" cy="5088939"/>
          </a:xfrm>
          <a:prstGeom prst="rect">
            <a:avLst/>
          </a:prstGeom>
        </p:spPr>
      </p:pic>
      <p:pic>
        <p:nvPicPr>
          <p:cNvPr id="18" name="Picture 17"/>
          <p:cNvPicPr>
            <a:picLocks noChangeAspect="1"/>
          </p:cNvPicPr>
          <p:nvPr/>
        </p:nvPicPr>
        <p:blipFill>
          <a:blip r:embed="rId5"/>
          <a:stretch>
            <a:fillRect/>
          </a:stretch>
        </p:blipFill>
        <p:spPr>
          <a:xfrm>
            <a:off x="3388672" y="6169589"/>
            <a:ext cx="1503542" cy="32019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8770" y="5969689"/>
            <a:ext cx="1672721" cy="720000"/>
          </a:xfrm>
          <a:prstGeom prst="rect">
            <a:avLst/>
          </a:prstGeom>
        </p:spPr>
      </p:pic>
      <p:pic>
        <p:nvPicPr>
          <p:cNvPr id="20" name="Picture 19" descr="A picture containing object&#10;&#10;Description generated with high confidence">
            <a:extLst>
              <a:ext uri="{FF2B5EF4-FFF2-40B4-BE49-F238E27FC236}">
                <a16:creationId xmlns:a16="http://schemas.microsoft.com/office/drawing/2014/main" id="{4F1A41B8-3A75-4F09-94F1-326EB4FF4F25}"/>
              </a:ext>
            </a:extLst>
          </p:cNvPr>
          <p:cNvPicPr>
            <a:picLocks noChangeAspect="1"/>
          </p:cNvPicPr>
          <p:nvPr/>
        </p:nvPicPr>
        <p:blipFill>
          <a:blip r:embed="rId7"/>
          <a:stretch>
            <a:fillRect/>
          </a:stretch>
        </p:blipFill>
        <p:spPr>
          <a:xfrm>
            <a:off x="9834794" y="5999905"/>
            <a:ext cx="1695450" cy="53340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887" y="5813460"/>
            <a:ext cx="946229" cy="1032456"/>
          </a:xfrm>
          <a:prstGeom prst="rect">
            <a:avLst/>
          </a:prstGeom>
        </p:spPr>
      </p:pic>
      <p:sp>
        <p:nvSpPr>
          <p:cNvPr id="2" name="TextBox 1">
            <a:extLst>
              <a:ext uri="{FF2B5EF4-FFF2-40B4-BE49-F238E27FC236}">
                <a16:creationId xmlns:a16="http://schemas.microsoft.com/office/drawing/2014/main" id="{3FE32FA2-B2DA-43B7-B8FB-62C6233F882D}"/>
              </a:ext>
            </a:extLst>
          </p:cNvPr>
          <p:cNvSpPr txBox="1"/>
          <p:nvPr/>
        </p:nvSpPr>
        <p:spPr>
          <a:xfrm>
            <a:off x="589175" y="937967"/>
            <a:ext cx="7084244" cy="3046988"/>
          </a:xfrm>
          <a:prstGeom prst="rect">
            <a:avLst/>
          </a:prstGeom>
          <a:noFill/>
        </p:spPr>
        <p:txBody>
          <a:bodyPr wrap="square" rtlCol="0">
            <a:spAutoFit/>
          </a:bodyPr>
          <a:lstStyle/>
          <a:p>
            <a:r>
              <a:rPr lang="en-CA" sz="4800" dirty="0">
                <a:solidFill>
                  <a:schemeClr val="bg1"/>
                </a:solidFill>
              </a:rPr>
              <a:t>Azure Functions with </a:t>
            </a:r>
            <a:r>
              <a:rPr lang="en-CA" sz="4800" dirty="0" err="1">
                <a:solidFill>
                  <a:schemeClr val="bg1"/>
                </a:solidFill>
              </a:rPr>
              <a:t>Powershell</a:t>
            </a:r>
            <a:endParaRPr lang="en-CA" sz="4800" dirty="0">
              <a:solidFill>
                <a:schemeClr val="bg1"/>
              </a:solidFill>
            </a:endParaRPr>
          </a:p>
          <a:p>
            <a:endParaRPr lang="en-CA" sz="4800" dirty="0">
              <a:solidFill>
                <a:schemeClr val="bg1"/>
              </a:solidFill>
            </a:endParaRPr>
          </a:p>
          <a:p>
            <a:r>
              <a:rPr lang="en-CA" sz="4800" dirty="0">
                <a:solidFill>
                  <a:schemeClr val="bg1"/>
                </a:solidFill>
              </a:rPr>
              <a:t>Ritesh Modi</a:t>
            </a:r>
          </a:p>
        </p:txBody>
      </p:sp>
    </p:spTree>
    <p:extLst>
      <p:ext uri="{BB962C8B-B14F-4D97-AF65-F5344CB8AC3E}">
        <p14:creationId xmlns:p14="http://schemas.microsoft.com/office/powerpoint/2010/main" val="29733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idx="1"/>
          </p:nvPr>
        </p:nvSpPr>
        <p:spPr>
          <a:xfrm>
            <a:off x="838200" y="1550322"/>
            <a:ext cx="5513440" cy="1635330"/>
          </a:xfrm>
        </p:spPr>
        <p:txBody>
          <a:bodyPr>
            <a:normAutofit/>
          </a:bodyPr>
          <a:lstStyle/>
          <a:p>
            <a:pPr marL="0" indent="0">
              <a:buNone/>
            </a:pPr>
            <a:r>
              <a:rPr lang="en-US" dirty="0"/>
              <a:t>Function App templates are categorized into general areas of Timer, Data Processing, and </a:t>
            </a:r>
            <a:r>
              <a:rPr lang="en-US" dirty="0" err="1"/>
              <a:t>Webhook</a:t>
            </a:r>
            <a:r>
              <a:rPr lang="en-US" dirty="0"/>
              <a:t> &amp; API</a:t>
            </a:r>
          </a:p>
          <a:p>
            <a:pPr marL="0" indent="0">
              <a:buNone/>
            </a:pPr>
            <a:endParaRPr lang="en-US" dirty="0"/>
          </a:p>
        </p:txBody>
      </p:sp>
      <p:pic>
        <p:nvPicPr>
          <p:cNvPr id="4" name="Picture 3"/>
          <p:cNvPicPr>
            <a:picLocks noChangeAspect="1"/>
          </p:cNvPicPr>
          <p:nvPr/>
        </p:nvPicPr>
        <p:blipFill>
          <a:blip r:embed="rId3"/>
          <a:stretch>
            <a:fillRect/>
          </a:stretch>
        </p:blipFill>
        <p:spPr>
          <a:xfrm>
            <a:off x="1233254" y="3359872"/>
            <a:ext cx="4723332" cy="2907151"/>
          </a:xfrm>
          <a:prstGeom prst="rect">
            <a:avLst/>
          </a:prstGeom>
        </p:spPr>
      </p:pic>
      <p:sp>
        <p:nvSpPr>
          <p:cNvPr id="5" name="Content Placeholder 2"/>
          <p:cNvSpPr txBox="1">
            <a:spLocks/>
          </p:cNvSpPr>
          <p:nvPr/>
        </p:nvSpPr>
        <p:spPr>
          <a:xfrm>
            <a:off x="6993193" y="1690688"/>
            <a:ext cx="4574458" cy="46806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7388" indent="-342900"/>
            <a:r>
              <a:rPr lang="en-US" dirty="0" err="1"/>
              <a:t>BlobTrigger</a:t>
            </a:r>
            <a:endParaRPr lang="en-US" dirty="0"/>
          </a:p>
          <a:p>
            <a:pPr marL="687388" indent="-342900"/>
            <a:r>
              <a:rPr lang="en-US" dirty="0" err="1"/>
              <a:t>EventHubTrigger</a:t>
            </a:r>
            <a:endParaRPr lang="en-US" dirty="0"/>
          </a:p>
          <a:p>
            <a:pPr marL="687388" indent="-342900"/>
            <a:r>
              <a:rPr lang="en-US" dirty="0"/>
              <a:t>Generic </a:t>
            </a:r>
            <a:r>
              <a:rPr lang="en-US" dirty="0" err="1"/>
              <a:t>webhook</a:t>
            </a:r>
            <a:endParaRPr lang="en-US" dirty="0"/>
          </a:p>
          <a:p>
            <a:pPr marL="687388" indent="-342900"/>
            <a:r>
              <a:rPr lang="en-US" dirty="0"/>
              <a:t>GitHub </a:t>
            </a:r>
            <a:r>
              <a:rPr lang="en-US" dirty="0" err="1"/>
              <a:t>webhook</a:t>
            </a:r>
            <a:endParaRPr lang="en-US" dirty="0"/>
          </a:p>
          <a:p>
            <a:pPr marL="687388" indent="-342900"/>
            <a:r>
              <a:rPr lang="en-US" dirty="0" err="1"/>
              <a:t>HTTPTrigger</a:t>
            </a:r>
            <a:endParaRPr lang="en-US" dirty="0"/>
          </a:p>
          <a:p>
            <a:pPr marL="687388" indent="-342900"/>
            <a:r>
              <a:rPr lang="en-US" dirty="0" err="1"/>
              <a:t>QueueTrigger</a:t>
            </a:r>
            <a:endParaRPr lang="en-US" dirty="0"/>
          </a:p>
          <a:p>
            <a:pPr marL="687388" indent="-342900"/>
            <a:r>
              <a:rPr lang="en-US" dirty="0" err="1"/>
              <a:t>ServiceBusQueueTrigger</a:t>
            </a:r>
            <a:endParaRPr lang="en-US" dirty="0"/>
          </a:p>
          <a:p>
            <a:pPr marL="687388" indent="-342900"/>
            <a:r>
              <a:rPr lang="en-US" dirty="0" err="1"/>
              <a:t>ServiceBusTopicTrigger</a:t>
            </a:r>
            <a:endParaRPr lang="en-US" dirty="0"/>
          </a:p>
          <a:p>
            <a:pPr marL="687388" indent="-342900"/>
            <a:r>
              <a:rPr lang="en-US" dirty="0" err="1"/>
              <a:t>TimerTrigger</a:t>
            </a:r>
            <a:endParaRPr lang="en-US" dirty="0"/>
          </a:p>
          <a:p>
            <a:pPr marL="687388" indent="-342900"/>
            <a:r>
              <a:rPr lang="en-US" dirty="0"/>
              <a:t>Blank &amp; Experimental</a:t>
            </a:r>
          </a:p>
        </p:txBody>
      </p:sp>
    </p:spTree>
    <p:extLst>
      <p:ext uri="{BB962C8B-B14F-4D97-AF65-F5344CB8AC3E}">
        <p14:creationId xmlns:p14="http://schemas.microsoft.com/office/powerpoint/2010/main" val="252188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1"/>
          </p:nvPr>
        </p:nvSpPr>
        <p:spPr>
          <a:xfrm>
            <a:off x="838199" y="1825625"/>
            <a:ext cx="10515601" cy="3670974"/>
          </a:xfrm>
        </p:spPr>
        <p:txBody>
          <a:bodyPr>
            <a:normAutofit/>
          </a:bodyPr>
          <a:lstStyle/>
          <a:p>
            <a:pPr marL="687388" indent="-342900"/>
            <a:r>
              <a:rPr lang="en-US" dirty="0"/>
              <a:t>Run at explicitly specified intervals, like every day at 2:00 am using CRON expressions, like “0 */5 * * * *“ (every 5 minutes)</a:t>
            </a:r>
          </a:p>
          <a:p>
            <a:pPr marL="687388" indent="-342900"/>
            <a:r>
              <a:rPr lang="en-US" dirty="0"/>
              <a:t>Can send information to other systems, but typically don’t “return” information, only write to logs</a:t>
            </a:r>
          </a:p>
          <a:p>
            <a:pPr marL="687388" indent="-342900"/>
            <a:r>
              <a:rPr lang="en-US" dirty="0"/>
              <a:t>Great for redundant cleanup and data management</a:t>
            </a:r>
          </a:p>
          <a:p>
            <a:pPr marL="687388" indent="-342900"/>
            <a:r>
              <a:rPr lang="en-US" dirty="0"/>
              <a:t>Great for checking state of services</a:t>
            </a:r>
          </a:p>
          <a:p>
            <a:pPr marL="687388" indent="-342900"/>
            <a:r>
              <a:rPr lang="en-US" dirty="0"/>
              <a:t>Can be combined with other functions</a:t>
            </a:r>
          </a:p>
          <a:p>
            <a:pPr marL="0" indent="0">
              <a:buNone/>
            </a:pPr>
            <a:endParaRPr lang="en-US" dirty="0"/>
          </a:p>
        </p:txBody>
      </p:sp>
    </p:spTree>
    <p:extLst>
      <p:ext uri="{BB962C8B-B14F-4D97-AF65-F5344CB8AC3E}">
        <p14:creationId xmlns:p14="http://schemas.microsoft.com/office/powerpoint/2010/main" val="872393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1"/>
          </p:nvPr>
        </p:nvSpPr>
        <p:spPr>
          <a:xfrm>
            <a:off x="838199" y="1825625"/>
            <a:ext cx="10515601" cy="3670974"/>
          </a:xfrm>
        </p:spPr>
        <p:txBody>
          <a:bodyPr>
            <a:normAutofit/>
          </a:bodyPr>
          <a:lstStyle/>
          <a:p>
            <a:pPr marL="687388" indent="-342900"/>
            <a:r>
              <a:rPr lang="en-US" dirty="0"/>
              <a:t>Run when triggered by a data event, such as an item being added to a queue or container</a:t>
            </a:r>
          </a:p>
          <a:p>
            <a:pPr marL="687388" indent="-342900"/>
            <a:r>
              <a:rPr lang="en-US" dirty="0"/>
              <a:t>Typically have in and out parameters</a:t>
            </a:r>
          </a:p>
          <a:p>
            <a:pPr marL="687388" indent="-342900"/>
            <a:r>
              <a:rPr lang="en-US" dirty="0"/>
              <a:t>Great for responding to CRUD events</a:t>
            </a:r>
          </a:p>
          <a:p>
            <a:pPr marL="687388" indent="-342900"/>
            <a:r>
              <a:rPr lang="en-US" dirty="0"/>
              <a:t>Great for performing CRUD events</a:t>
            </a:r>
          </a:p>
          <a:p>
            <a:pPr marL="687388" indent="-342900"/>
            <a:r>
              <a:rPr lang="en-US" dirty="0"/>
              <a:t>Great for moving content</a:t>
            </a:r>
          </a:p>
          <a:p>
            <a:pPr marL="687388" indent="-342900"/>
            <a:r>
              <a:rPr lang="en-US" dirty="0"/>
              <a:t>Access data across services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293" y="4163099"/>
            <a:ext cx="2238375" cy="1333500"/>
          </a:xfrm>
          <a:prstGeom prst="rect">
            <a:avLst/>
          </a:prstGeom>
        </p:spPr>
      </p:pic>
    </p:spTree>
    <p:extLst>
      <p:ext uri="{BB962C8B-B14F-4D97-AF65-F5344CB8AC3E}">
        <p14:creationId xmlns:p14="http://schemas.microsoft.com/office/powerpoint/2010/main" val="244223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1"/>
          </p:nvPr>
        </p:nvSpPr>
        <p:spPr>
          <a:xfrm>
            <a:off x="838199" y="1825624"/>
            <a:ext cx="10394483" cy="4408027"/>
          </a:xfrm>
        </p:spPr>
        <p:txBody>
          <a:bodyPr>
            <a:normAutofit/>
          </a:bodyPr>
          <a:lstStyle/>
          <a:p>
            <a:pPr marL="687388" indent="-342900"/>
            <a:r>
              <a:rPr lang="en-US" dirty="0"/>
              <a:t>Triggered by events in other services, like GitHub, Team Foundation Services, Office 365, OneDrive, Microsoft PowerApps</a:t>
            </a:r>
          </a:p>
          <a:p>
            <a:pPr marL="687388" indent="-342900"/>
            <a:r>
              <a:rPr lang="en-US" dirty="0"/>
              <a:t>Takes in a request and sends back a response</a:t>
            </a:r>
          </a:p>
          <a:p>
            <a:pPr marL="687388" indent="-342900"/>
            <a:r>
              <a:rPr lang="en-US" dirty="0"/>
              <a:t>Often mimic Web API and legacy web services flows</a:t>
            </a:r>
          </a:p>
          <a:p>
            <a:pPr marL="687388" indent="-342900"/>
            <a:r>
              <a:rPr lang="en-US" dirty="0"/>
              <a:t>Typically need CORS settings managed</a:t>
            </a:r>
          </a:p>
          <a:p>
            <a:pPr marL="687388" indent="-342900"/>
            <a:r>
              <a:rPr lang="en-US" dirty="0"/>
              <a:t>Best for exposing functionality to other apps and services</a:t>
            </a:r>
          </a:p>
          <a:p>
            <a:pPr marL="687388" indent="-342900"/>
            <a:r>
              <a:rPr lang="en-US" dirty="0"/>
              <a:t>Great for building Logic Apps</a:t>
            </a:r>
          </a:p>
          <a:p>
            <a:pPr marL="0" indent="0">
              <a:buNone/>
            </a:pPr>
            <a:endParaRPr lang="en-US" dirty="0"/>
          </a:p>
        </p:txBody>
      </p:sp>
    </p:spTree>
    <p:extLst>
      <p:ext uri="{BB962C8B-B14F-4D97-AF65-F5344CB8AC3E}">
        <p14:creationId xmlns:p14="http://schemas.microsoft.com/office/powerpoint/2010/main" val="375412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21678" y="1825624"/>
            <a:ext cx="3500284" cy="3588774"/>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idx="1"/>
          </p:nvPr>
        </p:nvSpPr>
        <p:spPr>
          <a:xfrm>
            <a:off x="838199" y="1825624"/>
            <a:ext cx="6477001" cy="4408027"/>
          </a:xfrm>
        </p:spPr>
        <p:txBody>
          <a:bodyPr>
            <a:normAutofit/>
          </a:bodyPr>
          <a:lstStyle/>
          <a:p>
            <a:pPr marL="687388" indent="-342900"/>
            <a:r>
              <a:rPr lang="en-US" dirty="0"/>
              <a:t>A “Run” file that containing the function code</a:t>
            </a:r>
          </a:p>
          <a:p>
            <a:pPr marL="687388" indent="-342900"/>
            <a:r>
              <a:rPr lang="en-US" dirty="0"/>
              <a:t>A “Function” file containing all service and trigger bindings and parameters</a:t>
            </a:r>
          </a:p>
          <a:p>
            <a:pPr marL="687388" indent="-342900"/>
            <a:r>
              <a:rPr lang="en-US" dirty="0"/>
              <a:t>A “Project” file containing project assembly and NuGet package references</a:t>
            </a:r>
          </a:p>
          <a:p>
            <a:pPr marL="687388" indent="-342900"/>
            <a:r>
              <a:rPr lang="en-US" dirty="0"/>
              <a:t>App Service settings, such as connection strings and API keys</a:t>
            </a:r>
          </a:p>
          <a:p>
            <a:pPr marL="0" indent="0">
              <a:buNone/>
            </a:pPr>
            <a:endParaRPr lang="en-US" dirty="0"/>
          </a:p>
        </p:txBody>
      </p:sp>
      <p:sp>
        <p:nvSpPr>
          <p:cNvPr id="4" name="Rectangle 3"/>
          <p:cNvSpPr/>
          <p:nvPr/>
        </p:nvSpPr>
        <p:spPr>
          <a:xfrm>
            <a:off x="7994646" y="4174901"/>
            <a:ext cx="2358722" cy="85083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Core and Project references</a:t>
            </a:r>
          </a:p>
        </p:txBody>
      </p:sp>
      <p:sp>
        <p:nvSpPr>
          <p:cNvPr id="5" name="Rectangle 4"/>
          <p:cNvSpPr/>
          <p:nvPr/>
        </p:nvSpPr>
        <p:spPr>
          <a:xfrm>
            <a:off x="7994645" y="3030772"/>
            <a:ext cx="2358723" cy="850836"/>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Function configuration</a:t>
            </a:r>
          </a:p>
        </p:txBody>
      </p:sp>
      <p:sp>
        <p:nvSpPr>
          <p:cNvPr id="6" name="Rectangle 5"/>
          <p:cNvSpPr/>
          <p:nvPr/>
        </p:nvSpPr>
        <p:spPr>
          <a:xfrm>
            <a:off x="7994645" y="2289844"/>
            <a:ext cx="2358722"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Executable code</a:t>
            </a:r>
          </a:p>
        </p:txBody>
      </p:sp>
    </p:spTree>
    <p:extLst>
      <p:ext uri="{BB962C8B-B14F-4D97-AF65-F5344CB8AC3E}">
        <p14:creationId xmlns:p14="http://schemas.microsoft.com/office/powerpoint/2010/main" val="170176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nvPr>
        </p:nvGraphicFramePr>
        <p:xfrm>
          <a:off x="874659" y="2625213"/>
          <a:ext cx="10160001" cy="3804552"/>
        </p:xfrm>
        <a:graphic>
          <a:graphicData uri="http://schemas.openxmlformats.org/drawingml/2006/table">
            <a:tbl>
              <a:tblPr firstRow="1" bandRow="1">
                <a:tableStyleId>{5C22544A-7EE6-4342-B048-85BDC9FD1C3A}</a:tableStyleId>
              </a:tblPr>
              <a:tblGrid>
                <a:gridCol w="3052332">
                  <a:extLst>
                    <a:ext uri="{9D8B030D-6E8A-4147-A177-3AD203B41FA5}">
                      <a16:colId xmlns:a16="http://schemas.microsoft.com/office/drawing/2014/main" val="1381631012"/>
                    </a:ext>
                  </a:extLst>
                </a:gridCol>
                <a:gridCol w="3418879">
                  <a:extLst>
                    <a:ext uri="{9D8B030D-6E8A-4147-A177-3AD203B41FA5}">
                      <a16:colId xmlns:a16="http://schemas.microsoft.com/office/drawing/2014/main" val="268957825"/>
                    </a:ext>
                  </a:extLst>
                </a:gridCol>
                <a:gridCol w="1139627">
                  <a:extLst>
                    <a:ext uri="{9D8B030D-6E8A-4147-A177-3AD203B41FA5}">
                      <a16:colId xmlns:a16="http://schemas.microsoft.com/office/drawing/2014/main" val="3697201972"/>
                    </a:ext>
                  </a:extLst>
                </a:gridCol>
                <a:gridCol w="1349557">
                  <a:extLst>
                    <a:ext uri="{9D8B030D-6E8A-4147-A177-3AD203B41FA5}">
                      <a16:colId xmlns:a16="http://schemas.microsoft.com/office/drawing/2014/main" val="1062125523"/>
                    </a:ext>
                  </a:extLst>
                </a:gridCol>
                <a:gridCol w="1199606">
                  <a:extLst>
                    <a:ext uri="{9D8B030D-6E8A-4147-A177-3AD203B41FA5}">
                      <a16:colId xmlns:a16="http://schemas.microsoft.com/office/drawing/2014/main" val="1149894302"/>
                    </a:ext>
                  </a:extLst>
                </a:gridCol>
              </a:tblGrid>
              <a:tr h="307587">
                <a:tc>
                  <a:txBody>
                    <a:bodyPr/>
                    <a:lstStyle/>
                    <a:p>
                      <a:r>
                        <a:rPr lang="en-US" sz="1600" dirty="0"/>
                        <a:t>Type</a:t>
                      </a:r>
                    </a:p>
                  </a:txBody>
                  <a:tcPr anchor="ctr"/>
                </a:tc>
                <a:tc>
                  <a:txBody>
                    <a:bodyPr/>
                    <a:lstStyle/>
                    <a:p>
                      <a:r>
                        <a:rPr lang="en-US" sz="1600"/>
                        <a:t>Service</a:t>
                      </a:r>
                    </a:p>
                  </a:txBody>
                  <a:tcPr anchor="ctr"/>
                </a:tc>
                <a:tc>
                  <a:txBody>
                    <a:bodyPr/>
                    <a:lstStyle/>
                    <a:p>
                      <a:pPr algn="ctr"/>
                      <a:r>
                        <a:rPr lang="en-US" sz="1600" dirty="0"/>
                        <a:t>Trigger</a:t>
                      </a:r>
                    </a:p>
                  </a:txBody>
                  <a:tcPr anchor="ctr"/>
                </a:tc>
                <a:tc>
                  <a:txBody>
                    <a:bodyPr/>
                    <a:lstStyle/>
                    <a:p>
                      <a:pPr algn="ctr"/>
                      <a:r>
                        <a:rPr lang="en-US" sz="1600"/>
                        <a:t>Input</a:t>
                      </a:r>
                    </a:p>
                  </a:txBody>
                  <a:tcPr anchor="ctr"/>
                </a:tc>
                <a:tc>
                  <a:txBody>
                    <a:bodyPr/>
                    <a:lstStyle/>
                    <a:p>
                      <a:pPr algn="ctr"/>
                      <a:r>
                        <a:rPr lang="en-US" sz="1600"/>
                        <a:t>Output</a:t>
                      </a:r>
                    </a:p>
                  </a:txBody>
                  <a:tcPr anchor="ctr"/>
                </a:tc>
                <a:extLst>
                  <a:ext uri="{0D108BD9-81ED-4DB2-BD59-A6C34878D82A}">
                    <a16:rowId xmlns:a16="http://schemas.microsoft.com/office/drawing/2014/main" val="2204649050"/>
                  </a:ext>
                </a:extLst>
              </a:tr>
              <a:tr h="307587">
                <a:tc>
                  <a:txBody>
                    <a:bodyPr/>
                    <a:lstStyle/>
                    <a:p>
                      <a:r>
                        <a:rPr lang="en-US" sz="1600" dirty="0"/>
                        <a:t>Schedule</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4239000174"/>
                  </a:ext>
                </a:extLst>
              </a:tr>
              <a:tr h="448218">
                <a:tc>
                  <a:txBody>
                    <a:bodyPr/>
                    <a:lstStyle/>
                    <a:p>
                      <a:r>
                        <a:rPr lang="en-US" sz="1600" dirty="0"/>
                        <a:t>HTTP (REST or </a:t>
                      </a:r>
                      <a:r>
                        <a:rPr lang="en-US" sz="1600" dirty="0" err="1"/>
                        <a:t>webhook</a:t>
                      </a:r>
                      <a:r>
                        <a:rPr lang="en-US" sz="1600" dirty="0"/>
                        <a:t>)</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a:t>✔*</a:t>
                      </a:r>
                    </a:p>
                  </a:txBody>
                  <a:tcPr anchor="ctr"/>
                </a:tc>
                <a:extLst>
                  <a:ext uri="{0D108BD9-81ED-4DB2-BD59-A6C34878D82A}">
                    <a16:rowId xmlns:a16="http://schemas.microsoft.com/office/drawing/2014/main" val="900705094"/>
                  </a:ext>
                </a:extLst>
              </a:tr>
              <a:tr h="307587">
                <a:tc>
                  <a:txBody>
                    <a:bodyPr/>
                    <a:lstStyle/>
                    <a:p>
                      <a:r>
                        <a:rPr lang="en-US" sz="1600"/>
                        <a:t>Blob Storage</a:t>
                      </a:r>
                    </a:p>
                  </a:txBody>
                  <a:tcPr anchor="ctr"/>
                </a:tc>
                <a:tc>
                  <a:txBody>
                    <a:bodyPr/>
                    <a:lstStyle/>
                    <a:p>
                      <a:r>
                        <a:rPr lang="en-US" sz="1600" dirty="0"/>
                        <a:t>Azure Storage</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671749842"/>
                  </a:ext>
                </a:extLst>
              </a:tr>
              <a:tr h="307587">
                <a:tc>
                  <a:txBody>
                    <a:bodyPr/>
                    <a:lstStyle/>
                    <a:p>
                      <a:r>
                        <a:rPr lang="en-US" sz="1600"/>
                        <a:t>Events</a:t>
                      </a:r>
                    </a:p>
                  </a:txBody>
                  <a:tcPr anchor="ctr"/>
                </a:tc>
                <a:tc>
                  <a:txBody>
                    <a:bodyPr/>
                    <a:lstStyle/>
                    <a:p>
                      <a:r>
                        <a:rPr lang="en-US" sz="1600" dirty="0"/>
                        <a:t>Azure Event Hubs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468464882"/>
                  </a:ext>
                </a:extLst>
              </a:tr>
              <a:tr h="307587">
                <a:tc>
                  <a:txBody>
                    <a:bodyPr/>
                    <a:lstStyle/>
                    <a:p>
                      <a:r>
                        <a:rPr lang="en-US" sz="1600"/>
                        <a:t>Queues</a:t>
                      </a:r>
                    </a:p>
                  </a:txBody>
                  <a:tcPr anchor="ctr"/>
                </a:tc>
                <a:tc>
                  <a:txBody>
                    <a:bodyPr/>
                    <a:lstStyle/>
                    <a:p>
                      <a:r>
                        <a:rPr lang="en-US" sz="1600" dirty="0"/>
                        <a:t>Azure Storage</a:t>
                      </a:r>
                    </a:p>
                  </a:txBody>
                  <a:tcPr anchor="ctr"/>
                </a:tc>
                <a:tc>
                  <a:txBody>
                    <a:bodyPr/>
                    <a:lstStyle/>
                    <a:p>
                      <a:pPr algn="ctr"/>
                      <a:r>
                        <a:rPr lang="en-US" sz="160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3075698797"/>
                  </a:ext>
                </a:extLst>
              </a:tr>
              <a:tr h="307587">
                <a:tc>
                  <a:txBody>
                    <a:bodyPr/>
                    <a:lstStyle/>
                    <a:p>
                      <a:r>
                        <a:rPr lang="en-US" sz="1600"/>
                        <a:t>Tables</a:t>
                      </a:r>
                    </a:p>
                  </a:txBody>
                  <a:tcPr anchor="ctr"/>
                </a:tc>
                <a:tc>
                  <a:txBody>
                    <a:bodyPr/>
                    <a:lstStyle/>
                    <a:p>
                      <a:r>
                        <a:rPr lang="en-US" sz="1600" dirty="0"/>
                        <a:t>Azure Storage</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916531532"/>
                  </a:ext>
                </a:extLst>
              </a:tr>
              <a:tr h="448218">
                <a:tc>
                  <a:txBody>
                    <a:bodyPr/>
                    <a:lstStyle/>
                    <a:p>
                      <a:r>
                        <a:rPr lang="en-US" sz="1600"/>
                        <a:t>Tables</a:t>
                      </a:r>
                    </a:p>
                  </a:txBody>
                  <a:tcPr anchor="ctr"/>
                </a:tc>
                <a:tc>
                  <a:txBody>
                    <a:bodyPr/>
                    <a:lstStyle/>
                    <a:p>
                      <a:r>
                        <a:rPr lang="en-US" sz="1600"/>
                        <a:t>Azure Mobile Apps</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2601799188"/>
                  </a:ext>
                </a:extLst>
              </a:tr>
              <a:tr h="448218">
                <a:tc>
                  <a:txBody>
                    <a:bodyPr/>
                    <a:lstStyle/>
                    <a:p>
                      <a:r>
                        <a:rPr lang="en-US" sz="1600"/>
                        <a:t>No-SQL DB</a:t>
                      </a:r>
                    </a:p>
                  </a:txBody>
                  <a:tcPr anchor="ctr"/>
                </a:tc>
                <a:tc>
                  <a:txBody>
                    <a:bodyPr/>
                    <a:lstStyle/>
                    <a:p>
                      <a:r>
                        <a:rPr lang="en-US" sz="1600"/>
                        <a:t>Azure DocumentDB</a:t>
                      </a:r>
                    </a:p>
                  </a:txBody>
                  <a:tcPr anchor="ctr"/>
                </a:tc>
                <a:tc>
                  <a:txBody>
                    <a:bodyPr/>
                    <a:lstStyle/>
                    <a:p>
                      <a:pPr algn="ctr"/>
                      <a:endParaRPr lang="en-US" sz="160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761236402"/>
                  </a:ext>
                </a:extLst>
              </a:tr>
              <a:tr h="448218">
                <a:tc>
                  <a:txBody>
                    <a:bodyPr/>
                    <a:lstStyle/>
                    <a:p>
                      <a:r>
                        <a:rPr lang="en-US" sz="1600"/>
                        <a:t>Push Notifications</a:t>
                      </a:r>
                    </a:p>
                  </a:txBody>
                  <a:tcPr anchor="ctr"/>
                </a:tc>
                <a:tc>
                  <a:txBody>
                    <a:bodyPr/>
                    <a:lstStyle/>
                    <a:p>
                      <a:r>
                        <a:rPr lang="en-US" sz="1600"/>
                        <a:t>Azure Notification Hubs</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1"/>
          </p:nvPr>
        </p:nvSpPr>
        <p:spPr>
          <a:xfrm>
            <a:off x="838199" y="1825625"/>
            <a:ext cx="10232923" cy="799588"/>
          </a:xfrm>
        </p:spPr>
        <p:txBody>
          <a:bodyPr>
            <a:normAutofit fontScale="92500" lnSpcReduction="10000"/>
          </a:bodyPr>
          <a:lstStyle/>
          <a:p>
            <a:pPr marL="0" indent="0">
              <a:buNone/>
            </a:pPr>
            <a:r>
              <a:rPr lang="en-US" dirty="0"/>
              <a:t>Bindings serve as the basis for all connections to and from a function. Many bindings can be “bi-directional” as well.</a:t>
            </a:r>
          </a:p>
        </p:txBody>
      </p:sp>
    </p:spTree>
    <p:extLst>
      <p:ext uri="{BB962C8B-B14F-4D97-AF65-F5344CB8AC3E}">
        <p14:creationId xmlns:p14="http://schemas.microsoft.com/office/powerpoint/2010/main" val="84895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idx="1"/>
          </p:nvPr>
        </p:nvSpPr>
        <p:spPr>
          <a:xfrm>
            <a:off x="838200" y="1825625"/>
            <a:ext cx="4677697" cy="4476852"/>
          </a:xfrm>
        </p:spPr>
        <p:txBody>
          <a:bodyPr>
            <a:normAutofit/>
          </a:bodyPr>
          <a:lstStyle/>
          <a:p>
            <a:pPr marL="687388" indent="-342900"/>
            <a:r>
              <a:rPr lang="en-US" dirty="0"/>
              <a:t>Command-line tools</a:t>
            </a:r>
          </a:p>
          <a:p>
            <a:pPr marL="687388" indent="-342900"/>
            <a:r>
              <a:rPr lang="en-US" dirty="0"/>
              <a:t>3</a:t>
            </a:r>
            <a:r>
              <a:rPr lang="en-US" baseline="30000" dirty="0"/>
              <a:t>rd</a:t>
            </a:r>
            <a:r>
              <a:rPr lang="en-US" dirty="0"/>
              <a:t> party products such as Postman and Swagger</a:t>
            </a:r>
          </a:p>
          <a:p>
            <a:pPr marL="687388" indent="-342900"/>
            <a:r>
              <a:rPr lang="en-US" dirty="0"/>
              <a:t>Direct web calls via </a:t>
            </a:r>
            <a:r>
              <a:rPr lang="en-US" dirty="0" err="1"/>
              <a:t>cURL</a:t>
            </a:r>
            <a:endParaRPr lang="en-US" dirty="0"/>
          </a:p>
          <a:p>
            <a:pPr marL="687388" indent="-342900"/>
            <a:r>
              <a:rPr lang="en-US" dirty="0"/>
              <a:t>Nested functions</a:t>
            </a:r>
          </a:p>
          <a:p>
            <a:pPr marL="687388" indent="-342900"/>
            <a:r>
              <a:rPr lang="en-US" dirty="0"/>
              <a:t>Microsoft Azure Storage Explorer</a:t>
            </a:r>
          </a:p>
          <a:p>
            <a:pPr marL="687388" indent="-342900"/>
            <a:r>
              <a:rPr lang="en-US" dirty="0"/>
              <a:t>Visual Studio Cloud Explorer</a:t>
            </a:r>
          </a:p>
          <a:p>
            <a:pPr marL="687388" indent="-342900"/>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6079339" y="1916830"/>
            <a:ext cx="5221693" cy="3608899"/>
          </a:xfrm>
          <a:prstGeom prst="rect">
            <a:avLst/>
          </a:prstGeom>
        </p:spPr>
      </p:pic>
    </p:spTree>
    <p:extLst>
      <p:ext uri="{BB962C8B-B14F-4D97-AF65-F5344CB8AC3E}">
        <p14:creationId xmlns:p14="http://schemas.microsoft.com/office/powerpoint/2010/main" val="115698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- 1</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Storage Bindings</a:t>
            </a:r>
          </a:p>
        </p:txBody>
      </p:sp>
    </p:spTree>
    <p:extLst>
      <p:ext uri="{BB962C8B-B14F-4D97-AF65-F5344CB8AC3E}">
        <p14:creationId xmlns:p14="http://schemas.microsoft.com/office/powerpoint/2010/main" val="300265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- 2</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HTTP Binding</a:t>
            </a:r>
          </a:p>
        </p:txBody>
      </p:sp>
    </p:spTree>
    <p:extLst>
      <p:ext uri="{BB962C8B-B14F-4D97-AF65-F5344CB8AC3E}">
        <p14:creationId xmlns:p14="http://schemas.microsoft.com/office/powerpoint/2010/main" val="3975685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- 3</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Exploration</a:t>
            </a:r>
          </a:p>
        </p:txBody>
      </p:sp>
    </p:spTree>
    <p:extLst>
      <p:ext uri="{BB962C8B-B14F-4D97-AF65-F5344CB8AC3E}">
        <p14:creationId xmlns:p14="http://schemas.microsoft.com/office/powerpoint/2010/main" val="2808127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88D69E-E234-4EDC-9239-A5E1CCE7876B}"/>
              </a:ext>
            </a:extLst>
          </p:cNvPr>
          <p:cNvSpPr>
            <a:spLocks noGrp="1"/>
          </p:cNvSpPr>
          <p:nvPr>
            <p:ph type="title"/>
          </p:nvPr>
        </p:nvSpPr>
        <p:spPr>
          <a:xfrm>
            <a:off x="838200" y="365125"/>
            <a:ext cx="10515600" cy="1325563"/>
          </a:xfrm>
        </p:spPr>
        <p:txBody>
          <a:bodyPr/>
          <a:lstStyle/>
          <a:p>
            <a:r>
              <a:rPr lang="en-US" dirty="0"/>
              <a:t>About me</a:t>
            </a:r>
          </a:p>
        </p:txBody>
      </p:sp>
      <p:sp>
        <p:nvSpPr>
          <p:cNvPr id="11" name="Content Placeholder 2">
            <a:extLst>
              <a:ext uri="{FF2B5EF4-FFF2-40B4-BE49-F238E27FC236}">
                <a16:creationId xmlns:a16="http://schemas.microsoft.com/office/drawing/2014/main" id="{752BB4D3-4047-4248-8603-04035E7FB504}"/>
              </a:ext>
            </a:extLst>
          </p:cNvPr>
          <p:cNvSpPr>
            <a:spLocks noGrp="1"/>
          </p:cNvSpPr>
          <p:nvPr>
            <p:ph idx="1"/>
          </p:nvPr>
        </p:nvSpPr>
        <p:spPr>
          <a:xfrm>
            <a:off x="1619597" y="1822450"/>
            <a:ext cx="6493626" cy="4378845"/>
          </a:xfrm>
        </p:spPr>
        <p:txBody>
          <a:bodyPr>
            <a:normAutofit fontScale="92500" lnSpcReduction="10000"/>
          </a:bodyPr>
          <a:lstStyle/>
          <a:p>
            <a:pPr marL="0" indent="0">
              <a:buNone/>
            </a:pPr>
            <a:r>
              <a:rPr lang="en-US" sz="2000" b="1" dirty="0"/>
              <a:t>Ritesh Modi</a:t>
            </a:r>
          </a:p>
          <a:p>
            <a:pPr marL="0" indent="0">
              <a:buNone/>
            </a:pPr>
            <a:endParaRPr lang="en-US" sz="2000" dirty="0"/>
          </a:p>
          <a:p>
            <a:pPr marL="0" indent="0">
              <a:buNone/>
            </a:pPr>
            <a:r>
              <a:rPr lang="en-US" sz="2000" dirty="0"/>
              <a:t>Ex-Microsoft Senior Technical Evangelist</a:t>
            </a:r>
          </a:p>
          <a:p>
            <a:pPr marL="0" indent="0">
              <a:buNone/>
            </a:pPr>
            <a:endParaRPr lang="en-US" sz="2000" dirty="0"/>
          </a:p>
          <a:p>
            <a:pPr marL="0" indent="0">
              <a:lnSpc>
                <a:spcPct val="170000"/>
              </a:lnSpc>
              <a:buNone/>
            </a:pPr>
            <a:endParaRPr lang="en-US" sz="2000" dirty="0">
              <a:hlinkClick r:id="rId2"/>
            </a:endParaRPr>
          </a:p>
          <a:p>
            <a:pPr marL="0" indent="0">
              <a:lnSpc>
                <a:spcPct val="170000"/>
              </a:lnSpc>
              <a:buNone/>
            </a:pPr>
            <a:endParaRPr lang="en-US" sz="2000" dirty="0">
              <a:hlinkClick r:id="rId2"/>
            </a:endParaRPr>
          </a:p>
          <a:p>
            <a:pPr marL="0" indent="0">
              <a:lnSpc>
                <a:spcPct val="170000"/>
              </a:lnSpc>
              <a:buNone/>
            </a:pPr>
            <a:r>
              <a:rPr lang="en-US" sz="2000" dirty="0">
                <a:hlinkClick r:id="rId2"/>
              </a:rPr>
              <a:t>http://</a:t>
            </a:r>
            <a:r>
              <a:rPr lang="en-US" sz="2000" dirty="0"/>
              <a:t>automationnext.wordpress.com</a:t>
            </a:r>
          </a:p>
          <a:p>
            <a:pPr marL="0" indent="0">
              <a:lnSpc>
                <a:spcPct val="170000"/>
              </a:lnSpc>
              <a:buNone/>
            </a:pPr>
            <a:r>
              <a:rPr lang="en-US" sz="2000" dirty="0"/>
              <a:t>@</a:t>
            </a:r>
            <a:r>
              <a:rPr lang="en-US" sz="2000" dirty="0" err="1"/>
              <a:t>automationnext</a:t>
            </a:r>
            <a:endParaRPr lang="en-US" sz="2000" dirty="0"/>
          </a:p>
          <a:p>
            <a:pPr marL="0" indent="0">
              <a:lnSpc>
                <a:spcPct val="170000"/>
              </a:lnSpc>
              <a:buNone/>
            </a:pPr>
            <a:r>
              <a:rPr lang="en-US" sz="2000" dirty="0"/>
              <a:t>https://www.linkedin.com/in/ritesh-modi </a:t>
            </a:r>
          </a:p>
        </p:txBody>
      </p:sp>
      <p:pic>
        <p:nvPicPr>
          <p:cNvPr id="12" name="Picture 11">
            <a:extLst>
              <a:ext uri="{FF2B5EF4-FFF2-40B4-BE49-F238E27FC236}">
                <a16:creationId xmlns:a16="http://schemas.microsoft.com/office/drawing/2014/main" id="{6962A077-49C2-4F5E-8E95-5A940CB7B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587" y="5775203"/>
            <a:ext cx="358573" cy="358573"/>
          </a:xfrm>
          <a:prstGeom prst="rect">
            <a:avLst/>
          </a:prstGeom>
        </p:spPr>
      </p:pic>
      <p:pic>
        <p:nvPicPr>
          <p:cNvPr id="13" name="Picture 12">
            <a:extLst>
              <a:ext uri="{FF2B5EF4-FFF2-40B4-BE49-F238E27FC236}">
                <a16:creationId xmlns:a16="http://schemas.microsoft.com/office/drawing/2014/main" id="{471C7BAB-EAF9-46AF-8694-1A2476E54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716" y="5105215"/>
            <a:ext cx="393444" cy="393444"/>
          </a:xfrm>
          <a:prstGeom prst="rect">
            <a:avLst/>
          </a:prstGeom>
        </p:spPr>
      </p:pic>
      <p:pic>
        <p:nvPicPr>
          <p:cNvPr id="14" name="Picture 13">
            <a:extLst>
              <a:ext uri="{FF2B5EF4-FFF2-40B4-BE49-F238E27FC236}">
                <a16:creationId xmlns:a16="http://schemas.microsoft.com/office/drawing/2014/main" id="{7336D9DB-3B7C-4B34-BAEF-26FE08B59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716" y="4610209"/>
            <a:ext cx="371630" cy="371630"/>
          </a:xfrm>
          <a:prstGeom prst="rect">
            <a:avLst/>
          </a:prstGeom>
        </p:spPr>
      </p:pic>
      <p:pic>
        <p:nvPicPr>
          <p:cNvPr id="15" name="Picture 14">
            <a:extLst>
              <a:ext uri="{FF2B5EF4-FFF2-40B4-BE49-F238E27FC236}">
                <a16:creationId xmlns:a16="http://schemas.microsoft.com/office/drawing/2014/main" id="{6B2D999B-EAFB-4428-9FDF-639D78C75A5A}"/>
              </a:ext>
            </a:extLst>
          </p:cNvPr>
          <p:cNvPicPr>
            <a:picLocks noChangeAspect="1"/>
          </p:cNvPicPr>
          <p:nvPr/>
        </p:nvPicPr>
        <p:blipFill>
          <a:blip r:embed="rId6"/>
          <a:stretch>
            <a:fillRect/>
          </a:stretch>
        </p:blipFill>
        <p:spPr>
          <a:xfrm>
            <a:off x="7747333" y="1328360"/>
            <a:ext cx="3755218" cy="3776855"/>
          </a:xfrm>
          <a:prstGeom prst="rect">
            <a:avLst/>
          </a:prstGeom>
        </p:spPr>
      </p:pic>
    </p:spTree>
    <p:extLst>
      <p:ext uri="{BB962C8B-B14F-4D97-AF65-F5344CB8AC3E}">
        <p14:creationId xmlns:p14="http://schemas.microsoft.com/office/powerpoint/2010/main" val="411631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- 4</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Exploring Azure Resources</a:t>
            </a:r>
          </a:p>
        </p:txBody>
      </p:sp>
    </p:spTree>
    <p:extLst>
      <p:ext uri="{BB962C8B-B14F-4D97-AF65-F5344CB8AC3E}">
        <p14:creationId xmlns:p14="http://schemas.microsoft.com/office/powerpoint/2010/main" val="246717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- 5</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REST API’s</a:t>
            </a:r>
          </a:p>
        </p:txBody>
      </p:sp>
    </p:spTree>
    <p:extLst>
      <p:ext uri="{BB962C8B-B14F-4D97-AF65-F5344CB8AC3E}">
        <p14:creationId xmlns:p14="http://schemas.microsoft.com/office/powerpoint/2010/main" val="86775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- 6</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Cognitive Services</a:t>
            </a:r>
          </a:p>
        </p:txBody>
      </p:sp>
    </p:spTree>
    <p:extLst>
      <p:ext uri="{BB962C8B-B14F-4D97-AF65-F5344CB8AC3E}">
        <p14:creationId xmlns:p14="http://schemas.microsoft.com/office/powerpoint/2010/main" val="1328153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B674-2A99-4A05-87B2-2B0F2F534092}"/>
              </a:ext>
            </a:extLst>
          </p:cNvPr>
          <p:cNvSpPr>
            <a:spLocks noGrp="1"/>
          </p:cNvSpPr>
          <p:nvPr>
            <p:ph type="title"/>
          </p:nvPr>
        </p:nvSpPr>
        <p:spPr/>
        <p:txBody>
          <a:bodyPr/>
          <a:lstStyle/>
          <a:p>
            <a:r>
              <a:rPr lang="en-CA" dirty="0"/>
              <a:t>Demo - 7</a:t>
            </a:r>
          </a:p>
        </p:txBody>
      </p:sp>
      <p:sp>
        <p:nvSpPr>
          <p:cNvPr id="3" name="Content Placeholder 2">
            <a:extLst>
              <a:ext uri="{FF2B5EF4-FFF2-40B4-BE49-F238E27FC236}">
                <a16:creationId xmlns:a16="http://schemas.microsoft.com/office/drawing/2014/main" id="{BD5BD2FE-D4FA-47C2-A5B8-913096CBEEF7}"/>
              </a:ext>
            </a:extLst>
          </p:cNvPr>
          <p:cNvSpPr>
            <a:spLocks noGrp="1"/>
          </p:cNvSpPr>
          <p:nvPr>
            <p:ph idx="1"/>
          </p:nvPr>
        </p:nvSpPr>
        <p:spPr/>
        <p:txBody>
          <a:bodyPr/>
          <a:lstStyle/>
          <a:p>
            <a:endParaRPr lang="en-CA" dirty="0"/>
          </a:p>
          <a:p>
            <a:endParaRPr lang="en-CA" dirty="0"/>
          </a:p>
          <a:p>
            <a:pPr marL="0" indent="0" algn="ctr">
              <a:buNone/>
            </a:pPr>
            <a:r>
              <a:rPr lang="en-CA" sz="6000" dirty="0"/>
              <a:t>Custom Modules</a:t>
            </a:r>
          </a:p>
        </p:txBody>
      </p:sp>
    </p:spTree>
    <p:extLst>
      <p:ext uri="{BB962C8B-B14F-4D97-AF65-F5344CB8AC3E}">
        <p14:creationId xmlns:p14="http://schemas.microsoft.com/office/powerpoint/2010/main" val="344332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5B6CDE-79BA-429E-BF1B-692DDA1EEBEA}"/>
              </a:ext>
            </a:extLst>
          </p:cNvPr>
          <p:cNvPicPr>
            <a:picLocks noChangeAspect="1"/>
          </p:cNvPicPr>
          <p:nvPr/>
        </p:nvPicPr>
        <p:blipFill>
          <a:blip r:embed="rId2"/>
          <a:stretch>
            <a:fillRect/>
          </a:stretch>
        </p:blipFill>
        <p:spPr>
          <a:xfrm>
            <a:off x="261622" y="1121464"/>
            <a:ext cx="11668755" cy="4615072"/>
          </a:xfrm>
          <a:prstGeom prst="rect">
            <a:avLst/>
          </a:prstGeom>
        </p:spPr>
      </p:pic>
    </p:spTree>
    <p:extLst>
      <p:ext uri="{BB962C8B-B14F-4D97-AF65-F5344CB8AC3E}">
        <p14:creationId xmlns:p14="http://schemas.microsoft.com/office/powerpoint/2010/main" val="3675272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alphaModFix amt="51000"/>
            <a:extLst>
              <a:ext uri="{28A0092B-C50C-407E-A947-70E740481C1C}">
                <a14:useLocalDpi xmlns:a14="http://schemas.microsoft.com/office/drawing/2010/main" val="0"/>
              </a:ext>
            </a:extLst>
          </a:blip>
          <a:srcRect l="-920" t="2990" r="6703"/>
          <a:stretch/>
        </p:blipFill>
        <p:spPr>
          <a:xfrm>
            <a:off x="7075257" y="14288"/>
            <a:ext cx="5088167" cy="5088939"/>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757143"/>
            <a:ext cx="1153398" cy="1100857"/>
          </a:xfrm>
          <a:prstGeom prst="rect">
            <a:avLst/>
          </a:prstGeom>
        </p:spPr>
      </p:pic>
      <p:sp>
        <p:nvSpPr>
          <p:cNvPr id="7" name="Rectangle 6"/>
          <p:cNvSpPr/>
          <p:nvPr/>
        </p:nvSpPr>
        <p:spPr>
          <a:xfrm>
            <a:off x="986715" y="5999793"/>
            <a:ext cx="1888814" cy="307777"/>
          </a:xfrm>
          <a:prstGeom prst="rect">
            <a:avLst/>
          </a:prstGeom>
          <a:noFill/>
        </p:spPr>
        <p:txBody>
          <a:bodyPr wrap="square" lIns="91440" tIns="45720" rIns="91440" bIns="45720">
            <a:spAutoFit/>
          </a:bodyPr>
          <a:lstStyle/>
          <a:p>
            <a:r>
              <a:rPr lang="en-US" sz="1400" b="1" dirty="0">
                <a:ln w="10160">
                  <a:solidFill>
                    <a:schemeClr val="tx2">
                      <a:lumMod val="40000"/>
                      <a:lumOff val="60000"/>
                    </a:schemeClr>
                  </a:solidFill>
                  <a:prstDash val="solid"/>
                </a:ln>
                <a:solidFill>
                  <a:schemeClr val="bg1">
                    <a:lumMod val="75000"/>
                  </a:schemeClr>
                </a:solidFill>
                <a:ea typeface="Kailasa" charset="0"/>
                <a:cs typeface="Kailasa" charset="0"/>
              </a:rPr>
              <a:t>PowerShell Conference </a:t>
            </a:r>
          </a:p>
        </p:txBody>
      </p:sp>
      <p:sp>
        <p:nvSpPr>
          <p:cNvPr id="8" name="Rectangle 7"/>
          <p:cNvSpPr/>
          <p:nvPr/>
        </p:nvSpPr>
        <p:spPr>
          <a:xfrm>
            <a:off x="1097837" y="6275007"/>
            <a:ext cx="1888814" cy="307777"/>
          </a:xfrm>
          <a:prstGeom prst="rect">
            <a:avLst/>
          </a:prstGeom>
          <a:noFill/>
        </p:spPr>
        <p:txBody>
          <a:bodyPr wrap="square" lIns="91440" tIns="45720" rIns="91440" bIns="45720">
            <a:spAutoFit/>
          </a:bodyPr>
          <a:lstStyle/>
          <a:p>
            <a:r>
              <a:rPr lang="en-US" sz="1400" b="1" dirty="0">
                <a:ln w="10160">
                  <a:solidFill>
                    <a:schemeClr val="tx2">
                      <a:lumMod val="40000"/>
                      <a:lumOff val="60000"/>
                    </a:schemeClr>
                  </a:solidFill>
                  <a:prstDash val="solid"/>
                </a:ln>
                <a:solidFill>
                  <a:schemeClr val="bg1">
                    <a:lumMod val="75000"/>
                  </a:schemeClr>
                </a:solidFill>
                <a:ea typeface="Kailasa" charset="0"/>
                <a:cs typeface="Kailasa" charset="0"/>
              </a:rPr>
              <a:t>Singapore 2017</a:t>
            </a:r>
          </a:p>
        </p:txBody>
      </p:sp>
      <p:sp>
        <p:nvSpPr>
          <p:cNvPr id="9" name="TextBox 8"/>
          <p:cNvSpPr txBox="1"/>
          <p:nvPr/>
        </p:nvSpPr>
        <p:spPr>
          <a:xfrm>
            <a:off x="741362" y="871168"/>
            <a:ext cx="10747829" cy="3293209"/>
          </a:xfrm>
          <a:prstGeom prst="rect">
            <a:avLst/>
          </a:prstGeom>
          <a:noFill/>
        </p:spPr>
        <p:txBody>
          <a:bodyPr wrap="square" rtlCol="0">
            <a:spAutoFit/>
          </a:bodyPr>
          <a:lstStyle/>
          <a:p>
            <a:r>
              <a:rPr lang="en-GB" sz="2400" b="1" dirty="0">
                <a:latin typeface="Segoe UI" panose="020B0502040204020203" pitchFamily="34" charset="0"/>
                <a:cs typeface="Segoe UI" panose="020B0502040204020203" pitchFamily="34" charset="0"/>
              </a:rPr>
              <a:t>Don’t Forget!</a:t>
            </a:r>
          </a:p>
          <a:p>
            <a:pPr marL="285750" indent="-285750">
              <a:buFont typeface="Arial" panose="020B0604020202020204" pitchFamily="34" charset="0"/>
              <a:buChar char="•"/>
            </a:pPr>
            <a:r>
              <a:rPr lang="en-GB" sz="2400" dirty="0">
                <a:latin typeface="Segoe UI" panose="020B0502040204020203" pitchFamily="34" charset="0"/>
                <a:cs typeface="Segoe UI" panose="020B0502040204020203" pitchFamily="34" charset="0"/>
              </a:rPr>
              <a:t>Fill in your survey in Mobile app – it’s how we do better!</a:t>
            </a:r>
          </a:p>
          <a:p>
            <a:pPr marL="285750" indent="-285750">
              <a:buFont typeface="Arial" panose="020B0604020202020204" pitchFamily="34" charset="0"/>
              <a:buChar char="•"/>
            </a:pPr>
            <a:r>
              <a:rPr lang="en-GB" sz="2400" dirty="0">
                <a:latin typeface="Segoe UI" panose="020B0502040204020203" pitchFamily="34" charset="0"/>
                <a:cs typeface="Segoe UI" panose="020B0502040204020203" pitchFamily="34" charset="0"/>
              </a:rPr>
              <a:t>Don’t lose you badge! You need it for the Social Events</a:t>
            </a:r>
          </a:p>
          <a:p>
            <a:pPr marL="285750" indent="-285750">
              <a:buFont typeface="Arial" panose="020B0604020202020204" pitchFamily="34" charset="0"/>
              <a:buChar char="•"/>
            </a:pPr>
            <a:r>
              <a:rPr lang="en-GB" sz="2400" dirty="0">
                <a:latin typeface="Segoe UI" panose="020B0502040204020203" pitchFamily="34" charset="0"/>
                <a:cs typeface="Segoe UI" panose="020B0502040204020203" pitchFamily="34" charset="0"/>
              </a:rPr>
              <a:t>Grab the Speakers for a chat – they all have time for you!</a:t>
            </a:r>
          </a:p>
          <a:p>
            <a:pPr marL="285750" indent="-285750">
              <a:buFont typeface="Arial" panose="020B0604020202020204" pitchFamily="34" charset="0"/>
              <a:buChar char="•"/>
            </a:pPr>
            <a:r>
              <a:rPr lang="en-GB" sz="2400" dirty="0">
                <a:latin typeface="Segoe UI" panose="020B0502040204020203" pitchFamily="34" charset="0"/>
                <a:cs typeface="Segoe UI" panose="020B0502040204020203" pitchFamily="34" charset="0"/>
              </a:rPr>
              <a:t>Let everyone know what they are missing on Social Media</a:t>
            </a:r>
          </a:p>
          <a:p>
            <a:r>
              <a:rPr lang="en-GB" sz="2400" dirty="0">
                <a:solidFill>
                  <a:schemeClr val="tx2">
                    <a:lumMod val="60000"/>
                    <a:lumOff val="40000"/>
                  </a:schemeClr>
                </a:solidFill>
                <a:latin typeface="Segoe UI" panose="020B0502040204020203" pitchFamily="34" charset="0"/>
                <a:cs typeface="Segoe UI" panose="020B0502040204020203" pitchFamily="34" charset="0"/>
              </a:rPr>
              <a:t>	</a:t>
            </a:r>
            <a:r>
              <a:rPr lang="en-GB" sz="2400" dirty="0">
                <a:solidFill>
                  <a:schemeClr val="tx1">
                    <a:lumMod val="95000"/>
                    <a:lumOff val="5000"/>
                  </a:schemeClr>
                </a:solidFill>
                <a:latin typeface="Segoe UI" panose="020B0502040204020203" pitchFamily="34" charset="0"/>
                <a:cs typeface="Segoe UI" panose="020B0502040204020203" pitchFamily="34" charset="0"/>
              </a:rPr>
              <a:t>#PowerShell</a:t>
            </a:r>
          </a:p>
          <a:p>
            <a:r>
              <a:rPr lang="en-GB" sz="2400" dirty="0">
                <a:solidFill>
                  <a:schemeClr val="tx1">
                    <a:lumMod val="95000"/>
                    <a:lumOff val="5000"/>
                  </a:schemeClr>
                </a:solidFill>
                <a:latin typeface="Segoe UI" panose="020B0502040204020203" pitchFamily="34" charset="0"/>
                <a:cs typeface="Segoe UI" panose="020B0502040204020203" pitchFamily="34" charset="0"/>
              </a:rPr>
              <a:t>	#PSConfAsia</a:t>
            </a:r>
          </a:p>
          <a:p>
            <a:endParaRPr lang="en-GB" sz="2400" dirty="0">
              <a:latin typeface="Segoe UI" panose="020B0502040204020203" pitchFamily="34" charset="0"/>
              <a:cs typeface="Segoe UI" panose="020B0502040204020203" pitchFamily="34" charset="0"/>
            </a:endParaRPr>
          </a:p>
          <a:p>
            <a:r>
              <a:rPr lang="en-GB" sz="1600" dirty="0">
                <a:latin typeface="Segoe UI" panose="020B0502040204020203" pitchFamily="34" charset="0"/>
                <a:cs typeface="Segoe UI" panose="020B0502040204020203" pitchFamily="34" charset="0"/>
              </a:rPr>
              <a:t>Photos of Marina Bay Credit: Sebastian Szumigalski</a:t>
            </a:r>
            <a:endParaRPr lang="en-SG" sz="1600" dirty="0">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4"/>
          <a:stretch>
            <a:fillRect/>
          </a:stretch>
        </p:blipFill>
        <p:spPr>
          <a:xfrm>
            <a:off x="8378282" y="6172724"/>
            <a:ext cx="1503542" cy="32019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9455" y="5972823"/>
            <a:ext cx="1672721" cy="720000"/>
          </a:xfrm>
          <a:prstGeom prst="rect">
            <a:avLst/>
          </a:prstGeom>
        </p:spPr>
      </p:pic>
      <p:pic>
        <p:nvPicPr>
          <p:cNvPr id="19" name="Picture 18" descr="A picture containing object&#10;&#10;Description generated with high confidence">
            <a:extLst>
              <a:ext uri="{FF2B5EF4-FFF2-40B4-BE49-F238E27FC236}">
                <a16:creationId xmlns:a16="http://schemas.microsoft.com/office/drawing/2014/main" id="{4F1A41B8-3A75-4F09-94F1-326EB4FF4F25}"/>
              </a:ext>
            </a:extLst>
          </p:cNvPr>
          <p:cNvPicPr>
            <a:picLocks noChangeAspect="1"/>
          </p:cNvPicPr>
          <p:nvPr/>
        </p:nvPicPr>
        <p:blipFill>
          <a:blip r:embed="rId6"/>
          <a:stretch>
            <a:fillRect/>
          </a:stretch>
        </p:blipFill>
        <p:spPr>
          <a:xfrm>
            <a:off x="6185201" y="6066123"/>
            <a:ext cx="1695450" cy="5334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1341" y="5791342"/>
            <a:ext cx="946229" cy="1032456"/>
          </a:xfrm>
          <a:prstGeom prst="rect">
            <a:avLst/>
          </a:prstGeom>
        </p:spPr>
      </p:pic>
    </p:spTree>
    <p:extLst>
      <p:ext uri="{BB962C8B-B14F-4D97-AF65-F5344CB8AC3E}">
        <p14:creationId xmlns:p14="http://schemas.microsoft.com/office/powerpoint/2010/main" val="171624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5757143"/>
            <a:ext cx="1153398" cy="1100857"/>
          </a:xfrm>
          <a:prstGeom prst="rect">
            <a:avLst/>
          </a:prstGeom>
        </p:spPr>
      </p:pic>
      <p:sp>
        <p:nvSpPr>
          <p:cNvPr id="7" name="Rectangle 6"/>
          <p:cNvSpPr/>
          <p:nvPr/>
        </p:nvSpPr>
        <p:spPr>
          <a:xfrm>
            <a:off x="986715" y="5999793"/>
            <a:ext cx="1888814" cy="307777"/>
          </a:xfrm>
          <a:prstGeom prst="rect">
            <a:avLst/>
          </a:prstGeom>
          <a:noFill/>
        </p:spPr>
        <p:txBody>
          <a:bodyPr wrap="square" lIns="91440" tIns="45720" rIns="91440" bIns="45720">
            <a:spAutoFit/>
          </a:bodyPr>
          <a:lstStyle/>
          <a:p>
            <a:r>
              <a:rPr lang="en-US" sz="1400" b="1" dirty="0">
                <a:ln w="10160">
                  <a:solidFill>
                    <a:schemeClr val="tx2">
                      <a:lumMod val="40000"/>
                      <a:lumOff val="60000"/>
                    </a:schemeClr>
                  </a:solidFill>
                  <a:prstDash val="solid"/>
                </a:ln>
                <a:solidFill>
                  <a:schemeClr val="bg1">
                    <a:lumMod val="75000"/>
                  </a:schemeClr>
                </a:solidFill>
                <a:ea typeface="Kailasa" charset="0"/>
                <a:cs typeface="Kailasa" charset="0"/>
              </a:rPr>
              <a:t>PowerShell Conference </a:t>
            </a:r>
          </a:p>
        </p:txBody>
      </p:sp>
      <p:sp>
        <p:nvSpPr>
          <p:cNvPr id="8" name="Rectangle 7"/>
          <p:cNvSpPr/>
          <p:nvPr/>
        </p:nvSpPr>
        <p:spPr>
          <a:xfrm>
            <a:off x="1097837" y="6275007"/>
            <a:ext cx="1888814" cy="307777"/>
          </a:xfrm>
          <a:prstGeom prst="rect">
            <a:avLst/>
          </a:prstGeom>
          <a:noFill/>
        </p:spPr>
        <p:txBody>
          <a:bodyPr wrap="square" lIns="91440" tIns="45720" rIns="91440" bIns="45720">
            <a:spAutoFit/>
          </a:bodyPr>
          <a:lstStyle/>
          <a:p>
            <a:r>
              <a:rPr lang="en-US" sz="1400" b="1" dirty="0">
                <a:ln w="10160">
                  <a:solidFill>
                    <a:schemeClr val="tx2">
                      <a:lumMod val="40000"/>
                      <a:lumOff val="60000"/>
                    </a:schemeClr>
                  </a:solidFill>
                  <a:prstDash val="solid"/>
                </a:ln>
                <a:solidFill>
                  <a:schemeClr val="bg1">
                    <a:lumMod val="75000"/>
                  </a:schemeClr>
                </a:solidFill>
                <a:ea typeface="Kailasa" charset="0"/>
                <a:cs typeface="Kailasa" charset="0"/>
              </a:rPr>
              <a:t>Singapore 2017</a:t>
            </a:r>
          </a:p>
        </p:txBody>
      </p:sp>
      <p:pic>
        <p:nvPicPr>
          <p:cNvPr id="9" name="Picture 8"/>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alphaModFix amt="51000"/>
            <a:extLst>
              <a:ext uri="{28A0092B-C50C-407E-A947-70E740481C1C}">
                <a14:useLocalDpi xmlns:a14="http://schemas.microsoft.com/office/drawing/2010/main" val="0"/>
              </a:ext>
            </a:extLst>
          </a:blip>
          <a:srcRect l="-920" t="2990" r="6703"/>
          <a:stretch/>
        </p:blipFill>
        <p:spPr>
          <a:xfrm>
            <a:off x="7075257" y="14288"/>
            <a:ext cx="5088167" cy="5088939"/>
          </a:xfrm>
          <a:prstGeom prst="rect">
            <a:avLst/>
          </a:prstGeom>
        </p:spPr>
      </p:pic>
      <p:sp>
        <p:nvSpPr>
          <p:cNvPr id="10" name="Title 1">
            <a:extLst>
              <a:ext uri="{FF2B5EF4-FFF2-40B4-BE49-F238E27FC236}">
                <a16:creationId xmlns:a16="http://schemas.microsoft.com/office/drawing/2014/main" id="{E7385E22-D0AC-482C-93BA-400D01AC10EB}"/>
              </a:ext>
            </a:extLst>
          </p:cNvPr>
          <p:cNvSpPr>
            <a:spLocks noGrp="1"/>
          </p:cNvSpPr>
          <p:nvPr>
            <p:ph type="title"/>
          </p:nvPr>
        </p:nvSpPr>
        <p:spPr>
          <a:xfrm>
            <a:off x="838200" y="365125"/>
            <a:ext cx="10515600" cy="1325563"/>
          </a:xfrm>
        </p:spPr>
        <p:txBody>
          <a:bodyPr/>
          <a:lstStyle/>
          <a:p>
            <a:r>
              <a:rPr lang="en-US" dirty="0"/>
              <a:t>A bit more about me</a:t>
            </a:r>
          </a:p>
        </p:txBody>
      </p:sp>
      <p:sp>
        <p:nvSpPr>
          <p:cNvPr id="11" name="Content Placeholder 2">
            <a:extLst>
              <a:ext uri="{FF2B5EF4-FFF2-40B4-BE49-F238E27FC236}">
                <a16:creationId xmlns:a16="http://schemas.microsoft.com/office/drawing/2014/main" id="{A65926BA-CCC8-44F4-B8DD-2FC7AFBF54AD}"/>
              </a:ext>
            </a:extLst>
          </p:cNvPr>
          <p:cNvSpPr>
            <a:spLocks noGrp="1"/>
          </p:cNvSpPr>
          <p:nvPr>
            <p:ph idx="1"/>
          </p:nvPr>
        </p:nvSpPr>
        <p:spPr>
          <a:xfrm>
            <a:off x="763069" y="1417337"/>
            <a:ext cx="7206101" cy="4317920"/>
          </a:xfrm>
        </p:spPr>
        <p:txBody>
          <a:bodyPr>
            <a:normAutofit/>
          </a:bodyPr>
          <a:lstStyle/>
          <a:p>
            <a:pPr marL="0" indent="0">
              <a:buNone/>
            </a:pPr>
            <a:endParaRPr lang="en-US" sz="2000" dirty="0"/>
          </a:p>
          <a:p>
            <a:r>
              <a:rPr lang="en-US" sz="2000" dirty="0"/>
              <a:t>Blockchain, AI, Infrastructure, Azure and DevOps architect</a:t>
            </a:r>
          </a:p>
          <a:p>
            <a:r>
              <a:rPr lang="en-US" sz="2000" dirty="0"/>
              <a:t>Author of multiple books</a:t>
            </a:r>
          </a:p>
          <a:p>
            <a:r>
              <a:rPr lang="en-US" sz="2000" dirty="0"/>
              <a:t>Author for MSDN Magazine</a:t>
            </a:r>
          </a:p>
          <a:p>
            <a:r>
              <a:rPr lang="en-US" sz="2000" dirty="0"/>
              <a:t>Speaker at national and international conferences</a:t>
            </a:r>
          </a:p>
          <a:p>
            <a:r>
              <a:rPr lang="en-US" sz="2000" dirty="0"/>
              <a:t>Technology enthusiast and avid blogger</a:t>
            </a:r>
          </a:p>
        </p:txBody>
      </p:sp>
      <p:pic>
        <p:nvPicPr>
          <p:cNvPr id="12" name="Picture 2">
            <a:extLst>
              <a:ext uri="{FF2B5EF4-FFF2-40B4-BE49-F238E27FC236}">
                <a16:creationId xmlns:a16="http://schemas.microsoft.com/office/drawing/2014/main" id="{3B001D17-8CD2-4857-ABDC-7616314D1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5472" y="3955254"/>
            <a:ext cx="2030413" cy="246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a:extLst>
              <a:ext uri="{FF2B5EF4-FFF2-40B4-BE49-F238E27FC236}">
                <a16:creationId xmlns:a16="http://schemas.microsoft.com/office/drawing/2014/main" id="{6F9F92F8-72AA-4979-B3FE-444EC249C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3074" y="3955254"/>
            <a:ext cx="20224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a:extLst>
              <a:ext uri="{FF2B5EF4-FFF2-40B4-BE49-F238E27FC236}">
                <a16:creationId xmlns:a16="http://schemas.microsoft.com/office/drawing/2014/main" id="{793646FA-289E-422F-910F-FAEC49F905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5395" y="3944458"/>
            <a:ext cx="203041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ED40190F-9F87-4948-BC12-DB29195DF99A}"/>
              </a:ext>
            </a:extLst>
          </p:cNvPr>
          <p:cNvPicPr>
            <a:picLocks noChangeAspect="1"/>
          </p:cNvPicPr>
          <p:nvPr/>
        </p:nvPicPr>
        <p:blipFill>
          <a:blip r:embed="rId7"/>
          <a:stretch>
            <a:fillRect/>
          </a:stretch>
        </p:blipFill>
        <p:spPr>
          <a:xfrm>
            <a:off x="4729822" y="3944458"/>
            <a:ext cx="1929797" cy="2452735"/>
          </a:xfrm>
          <a:prstGeom prst="rect">
            <a:avLst/>
          </a:prstGeom>
        </p:spPr>
      </p:pic>
    </p:spTree>
    <p:extLst>
      <p:ext uri="{BB962C8B-B14F-4D97-AF65-F5344CB8AC3E}">
        <p14:creationId xmlns:p14="http://schemas.microsoft.com/office/powerpoint/2010/main" val="1724586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991400" y="3070595"/>
            <a:ext cx="493371" cy="428686"/>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2362" y="2312262"/>
            <a:ext cx="2041359" cy="1945353"/>
          </a:xfrm>
          <a:prstGeom prst="rect">
            <a:avLst/>
          </a:prstGeom>
        </p:spPr>
      </p:pic>
      <p:sp>
        <p:nvSpPr>
          <p:cNvPr id="19" name="TextBox 18"/>
          <p:cNvSpPr txBox="1"/>
          <p:nvPr/>
        </p:nvSpPr>
        <p:spPr>
          <a:xfrm>
            <a:off x="3689433" y="1995529"/>
            <a:ext cx="1867218" cy="544688"/>
          </a:xfrm>
          <a:prstGeom prst="rect">
            <a:avLst/>
          </a:prstGeom>
          <a:noFill/>
        </p:spPr>
        <p:txBody>
          <a:bodyPr wrap="square" lIns="182854" tIns="146284" rIns="182854" bIns="146284" rtlCol="0">
            <a:spAutoFit/>
          </a:bodyPr>
          <a:lstStyle/>
          <a:p>
            <a:pPr algn="ctr" defTabSz="914367">
              <a:lnSpc>
                <a:spcPct val="90000"/>
              </a:lnSpc>
              <a:spcAft>
                <a:spcPts val="600"/>
              </a:spcAft>
              <a:defRPr/>
            </a:pPr>
            <a:r>
              <a:rPr lang="en-US" dirty="0">
                <a:gradFill>
                  <a:gsLst>
                    <a:gs pos="2917">
                      <a:srgbClr val="505050"/>
                    </a:gs>
                    <a:gs pos="30000">
                      <a:srgbClr val="505050"/>
                    </a:gs>
                  </a:gsLst>
                  <a:lin ang="5400000" scaled="0"/>
                </a:gradFill>
                <a:latin typeface="Segoe UI"/>
              </a:rPr>
              <a:t>Code</a:t>
            </a:r>
          </a:p>
        </p:txBody>
      </p:sp>
      <p:sp>
        <p:nvSpPr>
          <p:cNvPr id="20" name="TextBox 19"/>
          <p:cNvSpPr txBox="1"/>
          <p:nvPr/>
        </p:nvSpPr>
        <p:spPr>
          <a:xfrm>
            <a:off x="6673353" y="2010090"/>
            <a:ext cx="1867218" cy="544688"/>
          </a:xfrm>
          <a:prstGeom prst="rect">
            <a:avLst/>
          </a:prstGeom>
          <a:noFill/>
        </p:spPr>
        <p:txBody>
          <a:bodyPr wrap="square" lIns="182854" tIns="146284" rIns="182854" bIns="146284" rtlCol="0">
            <a:spAutoFit/>
          </a:bodyPr>
          <a:lstStyle/>
          <a:p>
            <a:pPr algn="ctr" defTabSz="914367">
              <a:lnSpc>
                <a:spcPct val="90000"/>
              </a:lnSpc>
              <a:spcAft>
                <a:spcPts val="600"/>
              </a:spcAft>
              <a:defRPr/>
            </a:pPr>
            <a:r>
              <a:rPr lang="en-US" dirty="0">
                <a:gradFill>
                  <a:gsLst>
                    <a:gs pos="2917">
                      <a:srgbClr val="505050"/>
                    </a:gs>
                    <a:gs pos="30000">
                      <a:srgbClr val="505050"/>
                    </a:gs>
                  </a:gsLst>
                  <a:lin ang="5400000" scaled="0"/>
                </a:gradFill>
                <a:latin typeface="Segoe UI"/>
              </a:rPr>
              <a:t>Events + data</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5703" y="2380675"/>
            <a:ext cx="2102519" cy="1855409"/>
          </a:xfrm>
          <a:prstGeom prst="rect">
            <a:avLst/>
          </a:prstGeom>
        </p:spPr>
      </p:pic>
      <p:grpSp>
        <p:nvGrpSpPr>
          <p:cNvPr id="5" name="Group 4"/>
          <p:cNvGrpSpPr/>
          <p:nvPr/>
        </p:nvGrpSpPr>
        <p:grpSpPr>
          <a:xfrm>
            <a:off x="4870447" y="1910749"/>
            <a:ext cx="2214088" cy="2395395"/>
            <a:chOff x="1702418" y="2004815"/>
            <a:chExt cx="2214402" cy="2395735"/>
          </a:xfrm>
        </p:grpSpPr>
        <p:pic>
          <p:nvPicPr>
            <p:cNvPr id="24" name="Picture 6"/>
            <p:cNvPicPr>
              <a:picLocks noChangeAspect="1"/>
            </p:cNvPicPr>
            <p:nvPr/>
          </p:nvPicPr>
          <p:blipFill>
            <a:blip r:embed="rId4"/>
            <a:stretch>
              <a:fillRect/>
            </a:stretch>
          </p:blipFill>
          <p:spPr>
            <a:xfrm>
              <a:off x="1702418" y="2446408"/>
              <a:ext cx="2214402" cy="1954142"/>
            </a:xfrm>
            <a:prstGeom prst="rect">
              <a:avLst/>
            </a:prstGeom>
          </p:spPr>
        </p:pic>
        <p:sp>
          <p:nvSpPr>
            <p:cNvPr id="25" name="TextBox 24"/>
            <p:cNvSpPr txBox="1"/>
            <p:nvPr/>
          </p:nvSpPr>
          <p:spPr>
            <a:xfrm>
              <a:off x="1710765" y="2004815"/>
              <a:ext cx="2197709" cy="544765"/>
            </a:xfrm>
            <a:prstGeom prst="rect">
              <a:avLst/>
            </a:prstGeom>
            <a:noFill/>
          </p:spPr>
          <p:txBody>
            <a:bodyPr wrap="square" lIns="182854" tIns="146284" rIns="182854" bIns="146284" rtlCol="0">
              <a:spAutoFit/>
            </a:bodyPr>
            <a:lstStyle/>
            <a:p>
              <a:pPr algn="ctr" defTabSz="914367">
                <a:lnSpc>
                  <a:spcPct val="90000"/>
                </a:lnSpc>
                <a:spcAft>
                  <a:spcPts val="600"/>
                </a:spcAft>
                <a:defRPr/>
              </a:pPr>
              <a:r>
                <a:rPr lang="en-US" dirty="0">
                  <a:gradFill>
                    <a:gsLst>
                      <a:gs pos="2917">
                        <a:srgbClr val="505050"/>
                      </a:gs>
                      <a:gs pos="30000">
                        <a:srgbClr val="505050"/>
                      </a:gs>
                    </a:gsLst>
                    <a:lin ang="5400000" scaled="0"/>
                  </a:gradFill>
                  <a:latin typeface="Segoe UI"/>
                </a:rPr>
                <a:t>Azure Functions</a:t>
              </a:r>
            </a:p>
          </p:txBody>
        </p:sp>
      </p:grpSp>
      <p:grpSp>
        <p:nvGrpSpPr>
          <p:cNvPr id="8" name="Group 7"/>
          <p:cNvGrpSpPr/>
          <p:nvPr/>
        </p:nvGrpSpPr>
        <p:grpSpPr>
          <a:xfrm>
            <a:off x="4749605" y="1744452"/>
            <a:ext cx="2462619" cy="2939846"/>
            <a:chOff x="1581558" y="1838495"/>
            <a:chExt cx="2462969" cy="2940263"/>
          </a:xfrm>
        </p:grpSpPr>
        <p:sp>
          <p:nvSpPr>
            <p:cNvPr id="6" name="Explosion 1 5"/>
            <p:cNvSpPr/>
            <p:nvPr/>
          </p:nvSpPr>
          <p:spPr bwMode="auto">
            <a:xfrm>
              <a:off x="1602533" y="1838495"/>
              <a:ext cx="2441994" cy="2940263"/>
            </a:xfrm>
            <a:prstGeom prst="irregularSeal1">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a:xfrm rot="21035138">
              <a:off x="1581558" y="2773624"/>
              <a:ext cx="2456122" cy="923330"/>
            </a:xfrm>
            <a:prstGeom prst="rect">
              <a:avLst/>
            </a:prstGeom>
            <a:noFill/>
          </p:spPr>
          <p:txBody>
            <a:bodyPr wrap="none" lIns="91427" tIns="45713" rIns="91427" bIns="45713" numCol="1">
              <a:prstTxWarp prst="textInflate">
                <a:avLst/>
              </a:prstTxWarp>
              <a:spAutoFit/>
            </a:bodyPr>
            <a:lstStyle/>
            <a:p>
              <a:pPr algn="ctr" defTabSz="914367"/>
              <a:r>
                <a:rPr lang="en-US" sz="5399" b="1" dirty="0">
                  <a:ln w="12700">
                    <a:solidFill>
                      <a:srgbClr val="0078D7">
                        <a:lumMod val="75000"/>
                      </a:srgbClr>
                    </a:solidFill>
                    <a:prstDash val="solid"/>
                  </a:ln>
                  <a:gradFill flip="none" rotWithShape="1">
                    <a:gsLst>
                      <a:gs pos="0">
                        <a:srgbClr val="FFFF00"/>
                      </a:gs>
                      <a:gs pos="100000">
                        <a:srgbClr val="D83B01"/>
                      </a:gs>
                    </a:gsLst>
                    <a:path path="circle">
                      <a:fillToRect l="50000" t="50000" r="50000" b="50000"/>
                    </a:path>
                    <a:tileRect/>
                  </a:gradFill>
                  <a:effectLst>
                    <a:outerShdw dist="38100" dir="2640000" algn="bl" rotWithShape="0">
                      <a:srgbClr val="0078D7">
                        <a:lumMod val="75000"/>
                      </a:srgbClr>
                    </a:outerShdw>
                  </a:effectLst>
                  <a:latin typeface="Comic Sans MS" panose="030F0702030302020204" pitchFamily="66" charset="0"/>
                </a:rPr>
                <a:t>BAM!!!</a:t>
              </a:r>
            </a:p>
          </p:txBody>
        </p:sp>
      </p:grpSp>
    </p:spTree>
    <p:extLst>
      <p:ext uri="{BB962C8B-B14F-4D97-AF65-F5344CB8AC3E}">
        <p14:creationId xmlns:p14="http://schemas.microsoft.com/office/powerpoint/2010/main" val="297053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par>
                          <p:cTn id="13" fill="hold">
                            <p:stCondLst>
                              <p:cond delay="0"/>
                            </p:stCondLst>
                            <p:childTnLst>
                              <p:par>
                                <p:cTn id="14" presetID="42" presetClass="path" presetSubtype="0" accel="50000" decel="50000" fill="hold" nodeType="afterEffect">
                                  <p:stCondLst>
                                    <p:cond delay="0"/>
                                  </p:stCondLst>
                                  <p:childTnLst>
                                    <p:animMotion origin="layout" path="M -8.33333E-7 -2.59259E-6 L 0.11237 0.0088 " pathEditMode="relative" rAng="0" ptsTypes="AA">
                                      <p:cBhvr>
                                        <p:cTn id="15" dur="2000" fill="hold"/>
                                        <p:tgtEl>
                                          <p:spTgt spid="13"/>
                                        </p:tgtEl>
                                        <p:attrNameLst>
                                          <p:attrName>ppt_x</p:attrName>
                                          <p:attrName>ppt_y</p:attrName>
                                        </p:attrNameLst>
                                      </p:cBhvr>
                                      <p:rCtr x="5612" y="440"/>
                                    </p:animMotion>
                                  </p:childTnLst>
                                </p:cTn>
                              </p:par>
                              <p:par>
                                <p:cTn id="16" presetID="42" presetClass="path" presetSubtype="0" accel="50000" decel="50000" fill="hold" nodeType="withEffect">
                                  <p:stCondLst>
                                    <p:cond delay="0"/>
                                  </p:stCondLst>
                                  <p:childTnLst>
                                    <p:animMotion origin="layout" path="M -2.5E-6 -4.81481E-6 L -0.13242 -0.00069 " pathEditMode="relative" rAng="0" ptsTypes="AA">
                                      <p:cBhvr>
                                        <p:cTn id="17" dur="2000" fill="hold"/>
                                        <p:tgtEl>
                                          <p:spTgt spid="21"/>
                                        </p:tgtEl>
                                        <p:attrNameLst>
                                          <p:attrName>ppt_x</p:attrName>
                                          <p:attrName>ppt_y</p:attrName>
                                        </p:attrNameLst>
                                      </p:cBhvr>
                                      <p:rCtr x="-6628" y="-46"/>
                                    </p:animMotion>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500"/>
                                        <p:tgtEl>
                                          <p:spTgt spid="8"/>
                                        </p:tgtEl>
                                      </p:cBhvr>
                                    </p:animEffect>
                                  </p:childTnLst>
                                </p:cTn>
                              </p:par>
                            </p:childTnLst>
                          </p:cTn>
                        </p:par>
                        <p:par>
                          <p:cTn id="22" fill="hold">
                            <p:stCondLst>
                              <p:cond delay="2500"/>
                            </p:stCondLst>
                            <p:childTnLst>
                              <p:par>
                                <p:cTn id="23" presetID="1" presetClass="exit" presetSubtype="0" fill="hold" nodeType="after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7" y="290959"/>
            <a:ext cx="10745850" cy="898397"/>
          </a:xfrm>
        </p:spPr>
        <p:txBody>
          <a:bodyPr/>
          <a:lstStyle/>
          <a:p>
            <a:r>
              <a:rPr lang="en-US" sz="5399" dirty="0"/>
              <a:t>Azure Functions</a:t>
            </a:r>
          </a:p>
        </p:txBody>
      </p:sp>
      <p:pic>
        <p:nvPicPr>
          <p:cNvPr id="4" name="Picture 6"/>
          <p:cNvPicPr>
            <a:picLocks noChangeAspect="1"/>
          </p:cNvPicPr>
          <p:nvPr/>
        </p:nvPicPr>
        <p:blipFill>
          <a:blip r:embed="rId3"/>
          <a:stretch>
            <a:fillRect/>
          </a:stretch>
        </p:blipFill>
        <p:spPr>
          <a:xfrm>
            <a:off x="259175" y="439266"/>
            <a:ext cx="891178" cy="786437"/>
          </a:xfrm>
          <a:prstGeom prst="rect">
            <a:avLst/>
          </a:prstGeom>
        </p:spPr>
      </p:pic>
      <p:sp>
        <p:nvSpPr>
          <p:cNvPr id="52" name="TextBox 51"/>
          <p:cNvSpPr txBox="1"/>
          <p:nvPr/>
        </p:nvSpPr>
        <p:spPr>
          <a:xfrm>
            <a:off x="270068" y="1586857"/>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961" y="1586858"/>
            <a:ext cx="3854081" cy="4804156"/>
          </a:xfrm>
          <a:prstGeom prst="rect">
            <a:avLst/>
          </a:prstGeom>
          <a:solidFill>
            <a:schemeClr val="accent1"/>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7856" y="1586859"/>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866" y="6387095"/>
            <a:ext cx="12190271" cy="4699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3" name="Group 22"/>
          <p:cNvGrpSpPr/>
          <p:nvPr/>
        </p:nvGrpSpPr>
        <p:grpSpPr>
          <a:xfrm>
            <a:off x="8221538" y="5001491"/>
            <a:ext cx="3385433" cy="948245"/>
            <a:chOff x="8386703" y="2300121"/>
            <a:chExt cx="3453807"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Box</a:t>
              </a:r>
            </a:p>
          </p:txBody>
        </p:sp>
        <p:sp>
          <p:nvSpPr>
            <p:cNvPr id="77" name="TextBox 76"/>
            <p:cNvSpPr txBox="1"/>
            <p:nvPr/>
          </p:nvSpPr>
          <p:spPr>
            <a:xfrm>
              <a:off x="8386703" y="2977528"/>
              <a:ext cx="941738"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OneDrive</a:t>
              </a:r>
            </a:p>
          </p:txBody>
        </p:sp>
        <p:sp>
          <p:nvSpPr>
            <p:cNvPr id="81" name="TextBox 80"/>
            <p:cNvSpPr txBox="1"/>
            <p:nvPr/>
          </p:nvSpPr>
          <p:spPr>
            <a:xfrm>
              <a:off x="11186558" y="2977528"/>
              <a:ext cx="653952"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a:rPr>
                <a:t>Twilio</a:t>
              </a:r>
              <a:endParaRPr lang="en-US" sz="1371" dirty="0">
                <a:latin typeface="Segoe UI"/>
              </a:endParaRPr>
            </a:p>
          </p:txBody>
        </p:sp>
      </p:grpSp>
      <p:sp>
        <p:nvSpPr>
          <p:cNvPr id="66" name="Freeform 12"/>
          <p:cNvSpPr>
            <a:spLocks noChangeAspect="1" noEditPoints="1"/>
          </p:cNvSpPr>
          <p:nvPr/>
        </p:nvSpPr>
        <p:spPr bwMode="auto">
          <a:xfrm>
            <a:off x="8456289" y="3716141"/>
            <a:ext cx="537778" cy="480175"/>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pic>
        <p:nvPicPr>
          <p:cNvPr id="8" name="Picture 7"/>
          <p:cNvPicPr>
            <a:picLocks noChangeAspect="1"/>
          </p:cNvPicPr>
          <p:nvPr/>
        </p:nvPicPr>
        <p:blipFill>
          <a:blip r:embed="rId6"/>
          <a:stretch>
            <a:fillRect/>
          </a:stretch>
        </p:blipFill>
        <p:spPr>
          <a:xfrm>
            <a:off x="9672040" y="3675545"/>
            <a:ext cx="627408" cy="561365"/>
          </a:xfrm>
          <a:prstGeom prst="rect">
            <a:avLst/>
          </a:prstGeom>
        </p:spPr>
      </p:pic>
      <p:sp>
        <p:nvSpPr>
          <p:cNvPr id="82" name="TextBox 81"/>
          <p:cNvSpPr txBox="1"/>
          <p:nvPr/>
        </p:nvSpPr>
        <p:spPr>
          <a:xfrm>
            <a:off x="8271430" y="4307604"/>
            <a:ext cx="873409" cy="284247"/>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Dropbox</a:t>
            </a:r>
          </a:p>
        </p:txBody>
      </p:sp>
      <p:sp>
        <p:nvSpPr>
          <p:cNvPr id="83" name="TextBox 82"/>
          <p:cNvSpPr txBox="1"/>
          <p:nvPr/>
        </p:nvSpPr>
        <p:spPr>
          <a:xfrm>
            <a:off x="9544140" y="4307604"/>
            <a:ext cx="894246" cy="284247"/>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a:rPr>
              <a:t>Sendgrid</a:t>
            </a:r>
            <a:endParaRPr lang="en-US" sz="1371" dirty="0">
              <a:latin typeface="Segoe UI"/>
            </a:endParaRPr>
          </a:p>
        </p:txBody>
      </p:sp>
      <p:sp>
        <p:nvSpPr>
          <p:cNvPr id="84" name="TextBox 83"/>
          <p:cNvSpPr txBox="1"/>
          <p:nvPr/>
        </p:nvSpPr>
        <p:spPr>
          <a:xfrm>
            <a:off x="10865850" y="2917280"/>
            <a:ext cx="796475" cy="477991"/>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Azure</a:t>
            </a:r>
            <a:br>
              <a:rPr lang="en-US" sz="1371" dirty="0">
                <a:latin typeface="Segoe UI"/>
              </a:rPr>
            </a:br>
            <a:r>
              <a:rPr lang="en-US" sz="1371" dirty="0">
                <a:latin typeface="Segoe UI"/>
              </a:rPr>
              <a:t>Storage</a:t>
            </a:r>
          </a:p>
        </p:txBody>
      </p:sp>
      <p:sp>
        <p:nvSpPr>
          <p:cNvPr id="91" name="Rectangle 90"/>
          <p:cNvSpPr>
            <a:spLocks noChangeArrowheads="1"/>
          </p:cNvSpPr>
          <p:nvPr/>
        </p:nvSpPr>
        <p:spPr bwMode="auto">
          <a:xfrm>
            <a:off x="8176796" y="2917280"/>
            <a:ext cx="1068946" cy="477991"/>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a:rPr>
              <a:t>Azure </a:t>
            </a:r>
            <a:br>
              <a:rPr lang="en-US" sz="1371" kern="0" dirty="0">
                <a:gradFill>
                  <a:gsLst>
                    <a:gs pos="0">
                      <a:srgbClr val="FFFFFF"/>
                    </a:gs>
                    <a:gs pos="100000">
                      <a:srgbClr val="FFFFFF"/>
                    </a:gs>
                  </a:gsLst>
                  <a:lin ang="5400000" scaled="1"/>
                </a:gradFill>
                <a:latin typeface="Segoe UI"/>
              </a:rPr>
            </a:br>
            <a:r>
              <a:rPr lang="en-US" sz="1371" kern="0" dirty="0">
                <a:gradFill>
                  <a:gsLst>
                    <a:gs pos="0">
                      <a:srgbClr val="FFFFFF"/>
                    </a:gs>
                    <a:gs pos="100000">
                      <a:srgbClr val="FFFFFF"/>
                    </a:gs>
                  </a:gsLst>
                  <a:lin ang="5400000" scaled="1"/>
                </a:gradFill>
                <a:latin typeface="Segoe UI"/>
              </a:rPr>
              <a:t>Service Bus</a:t>
            </a:r>
          </a:p>
        </p:txBody>
      </p:sp>
      <p:sp>
        <p:nvSpPr>
          <p:cNvPr id="92" name="Rectangle 91"/>
          <p:cNvSpPr>
            <a:spLocks noChangeArrowheads="1"/>
          </p:cNvSpPr>
          <p:nvPr/>
        </p:nvSpPr>
        <p:spPr bwMode="auto">
          <a:xfrm>
            <a:off x="9497838" y="2917280"/>
            <a:ext cx="998425" cy="477991"/>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a:rPr>
              <a:t>Azure</a:t>
            </a:r>
            <a:br>
              <a:rPr lang="en-US" sz="1371" kern="0" dirty="0">
                <a:gradFill>
                  <a:gsLst>
                    <a:gs pos="0">
                      <a:srgbClr val="FFFFFF"/>
                    </a:gs>
                    <a:gs pos="100000">
                      <a:srgbClr val="FFFFFF"/>
                    </a:gs>
                  </a:gsLst>
                  <a:lin ang="5400000" scaled="1"/>
                </a:gradFill>
                <a:latin typeface="Segoe UI"/>
              </a:rPr>
            </a:br>
            <a:r>
              <a:rPr lang="en-US" sz="1371" kern="0" dirty="0">
                <a:gradFill>
                  <a:gsLst>
                    <a:gs pos="0">
                      <a:srgbClr val="FFFFFF"/>
                    </a:gs>
                    <a:gs pos="100000">
                      <a:srgbClr val="FFFFFF"/>
                    </a:gs>
                  </a:gsLst>
                  <a:lin ang="5400000" scaled="1"/>
                </a:gradFill>
                <a:latin typeface="Segoe UI"/>
              </a:rPr>
              <a:t>Event Hub</a:t>
            </a:r>
          </a:p>
        </p:txBody>
      </p:sp>
      <p:pic>
        <p:nvPicPr>
          <p:cNvPr id="9" name="Picture 8"/>
          <p:cNvPicPr>
            <a:picLocks noChangeAspect="1"/>
          </p:cNvPicPr>
          <p:nvPr/>
        </p:nvPicPr>
        <p:blipFill>
          <a:blip r:embed="rId7"/>
          <a:stretch>
            <a:fillRect/>
          </a:stretch>
        </p:blipFill>
        <p:spPr>
          <a:xfrm>
            <a:off x="11039244" y="3581389"/>
            <a:ext cx="483459" cy="590893"/>
          </a:xfrm>
          <a:prstGeom prst="rect">
            <a:avLst/>
          </a:prstGeom>
        </p:spPr>
      </p:pic>
      <p:sp>
        <p:nvSpPr>
          <p:cNvPr id="95" name="Rectangle 94"/>
          <p:cNvSpPr>
            <a:spLocks noChangeArrowheads="1"/>
          </p:cNvSpPr>
          <p:nvPr/>
        </p:nvSpPr>
        <p:spPr bwMode="auto">
          <a:xfrm>
            <a:off x="10691314" y="4297292"/>
            <a:ext cx="1181142" cy="284247"/>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err="1">
                <a:gradFill>
                  <a:gsLst>
                    <a:gs pos="0">
                      <a:srgbClr val="FFFFFF"/>
                    </a:gs>
                    <a:gs pos="100000">
                      <a:srgbClr val="FFFFFF"/>
                    </a:gs>
                  </a:gsLst>
                  <a:lin ang="5400000" scaled="1"/>
                </a:gradFill>
                <a:latin typeface="Segoe UI"/>
              </a:rPr>
              <a:t>AzureDocDb</a:t>
            </a:r>
            <a:endParaRPr lang="en-US" sz="1371" kern="0" dirty="0">
              <a:gradFill>
                <a:gsLst>
                  <a:gs pos="0">
                    <a:srgbClr val="FFFFFF"/>
                  </a:gs>
                  <a:gs pos="100000">
                    <a:srgbClr val="FFFFFF"/>
                  </a:gs>
                </a:gsLst>
                <a:lin ang="5400000" scaled="1"/>
              </a:gradFill>
              <a:latin typeface="Segoe UI"/>
            </a:endParaRPr>
          </a:p>
        </p:txBody>
      </p:sp>
      <p:grpSp>
        <p:nvGrpSpPr>
          <p:cNvPr id="21" name="Group 20"/>
          <p:cNvGrpSpPr/>
          <p:nvPr/>
        </p:nvGrpSpPr>
        <p:grpSpPr>
          <a:xfrm>
            <a:off x="4491422" y="2496863"/>
            <a:ext cx="1295430" cy="3557228"/>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89630" tIns="44814" rIns="89630" bIns="44814" rtlCol="0">
              <a:spAutoFit/>
            </a:bodyPr>
            <a:lstStyle/>
            <a:p>
              <a:pPr algn="ctr" defTabSz="896214">
                <a:lnSpc>
                  <a:spcPct val="90000"/>
                </a:lnSpc>
                <a:defRPr/>
              </a:pP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09" y="3659446"/>
            <a:ext cx="1634727" cy="239464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Local</a:t>
              </a:r>
              <a:br>
                <a:rPr lang="en-US" sz="1961" kern="0" dirty="0"/>
              </a:br>
              <a:r>
                <a:rPr lang="en-US" sz="1961"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30" tIns="89630" rIns="89630" bIns="44814" numCol="1" anchor="t" anchorCtr="0" compatLnSpc="1">
              <a:prstTxWarp prst="textNoShape">
                <a:avLst/>
              </a:prstTxWarp>
            </a:bodyPr>
            <a:lstStyle/>
            <a:p>
              <a:pPr algn="ctr" defTabSz="896214">
                <a:defRPr/>
              </a:pPr>
              <a:r>
                <a:rPr lang="en-US" sz="2353" b="1" kern="0" dirty="0">
                  <a:gradFill>
                    <a:gsLst>
                      <a:gs pos="0">
                        <a:srgbClr val="FFFFFF"/>
                      </a:gs>
                      <a:gs pos="100000">
                        <a:srgbClr val="FFFFFF"/>
                      </a:gs>
                    </a:gsLst>
                    <a:lin ang="5400000" scaled="0"/>
                  </a:gradFill>
                  <a:latin typeface="Segoe UI"/>
                </a:rPr>
                <a:t>&lt;/&gt;</a:t>
              </a:r>
            </a:p>
          </p:txBody>
        </p:sp>
      </p:grpSp>
      <p:grpSp>
        <p:nvGrpSpPr>
          <p:cNvPr id="26" name="Group 25"/>
          <p:cNvGrpSpPr/>
          <p:nvPr/>
        </p:nvGrpSpPr>
        <p:grpSpPr>
          <a:xfrm>
            <a:off x="450365" y="2400940"/>
            <a:ext cx="1572137" cy="3653150"/>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Event-driven</a:t>
              </a:r>
              <a:br>
                <a:rPr lang="en-US" sz="1961" kern="0" dirty="0"/>
              </a:br>
              <a:r>
                <a:rPr lang="en-US" sz="1961" kern="0" dirty="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1" y="3312517"/>
            <a:ext cx="1226293" cy="2741572"/>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Reduced </a:t>
              </a:r>
              <a:br>
                <a:rPr lang="en-US" sz="1961" kern="0" dirty="0"/>
              </a:br>
              <a:r>
                <a:rPr lang="en-US" sz="1961"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1" name="Picture 10"/>
          <p:cNvPicPr>
            <a:picLocks noChangeAspect="1"/>
          </p:cNvPicPr>
          <p:nvPr/>
        </p:nvPicPr>
        <p:blipFill>
          <a:blip r:embed="rId12"/>
          <a:stretch>
            <a:fillRect/>
          </a:stretch>
        </p:blipFill>
        <p:spPr>
          <a:xfrm>
            <a:off x="10922823" y="2277305"/>
            <a:ext cx="607016" cy="520077"/>
          </a:xfrm>
          <a:prstGeom prst="rect">
            <a:avLst/>
          </a:prstGeom>
        </p:spPr>
      </p:pic>
      <p:grpSp>
        <p:nvGrpSpPr>
          <p:cNvPr id="36" name="Group 35"/>
          <p:cNvGrpSpPr/>
          <p:nvPr/>
        </p:nvGrpSpPr>
        <p:grpSpPr>
          <a:xfrm>
            <a:off x="9721326" y="2282303"/>
            <a:ext cx="489414" cy="510079"/>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grpSp>
      <p:grpSp>
        <p:nvGrpSpPr>
          <p:cNvPr id="37" name="Group 36"/>
          <p:cNvGrpSpPr/>
          <p:nvPr/>
        </p:nvGrpSpPr>
        <p:grpSpPr>
          <a:xfrm>
            <a:off x="8446602" y="2284201"/>
            <a:ext cx="486510" cy="508181"/>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grpSp>
    </p:spTree>
    <p:extLst>
      <p:ext uri="{BB962C8B-B14F-4D97-AF65-F5344CB8AC3E}">
        <p14:creationId xmlns:p14="http://schemas.microsoft.com/office/powerpoint/2010/main" val="24283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br>
              <a:rPr lang="en-US" dirty="0"/>
            </a:br>
            <a:r>
              <a:rPr lang="en-US" dirty="0"/>
              <a:t>    Programming Model</a:t>
            </a:r>
          </a:p>
        </p:txBody>
      </p:sp>
      <p:pic>
        <p:nvPicPr>
          <p:cNvPr id="3" name="Picture 2"/>
          <p:cNvPicPr>
            <a:picLocks noChangeAspect="1"/>
          </p:cNvPicPr>
          <p:nvPr/>
        </p:nvPicPr>
        <p:blipFill rotWithShape="1">
          <a:blip r:embed="rId3"/>
          <a:srcRect l="16903" t="19150" r="30507" b="46239"/>
          <a:stretch/>
        </p:blipFill>
        <p:spPr>
          <a:xfrm>
            <a:off x="3406726" y="2083584"/>
            <a:ext cx="7569812" cy="2838680"/>
          </a:xfrm>
          <a:prstGeom prst="rect">
            <a:avLst/>
          </a:prstGeom>
        </p:spPr>
      </p:pic>
      <p:grpSp>
        <p:nvGrpSpPr>
          <p:cNvPr id="13" name="Group 12"/>
          <p:cNvGrpSpPr/>
          <p:nvPr/>
        </p:nvGrpSpPr>
        <p:grpSpPr>
          <a:xfrm>
            <a:off x="119834" y="2810606"/>
            <a:ext cx="3137487" cy="1313045"/>
            <a:chOff x="122237" y="2963862"/>
            <a:chExt cx="3962400" cy="1217613"/>
          </a:xfrm>
        </p:grpSpPr>
        <p:sp>
          <p:nvSpPr>
            <p:cNvPr id="4" name="Rectangle 3"/>
            <p:cNvSpPr/>
            <p:nvPr/>
          </p:nvSpPr>
          <p:spPr bwMode="auto">
            <a:xfrm>
              <a:off x="122237" y="2963862"/>
              <a:ext cx="2209800" cy="12176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The Code</a:t>
              </a:r>
            </a:p>
          </p:txBody>
        </p:sp>
        <p:cxnSp>
          <p:nvCxnSpPr>
            <p:cNvPr id="6" name="Straight Arrow Connector 5"/>
            <p:cNvCxnSpPr>
              <a:stCxn id="4" idx="3"/>
            </p:cNvCxnSpPr>
            <p:nvPr/>
          </p:nvCxnSpPr>
          <p:spPr>
            <a:xfrm flipV="1">
              <a:off x="2332037" y="3572667"/>
              <a:ext cx="1752600"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bwMode="auto">
          <a:xfrm>
            <a:off x="7888850" y="555692"/>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Trigger &amp; Inputs</a:t>
            </a:r>
          </a:p>
        </p:txBody>
      </p:sp>
      <p:sp>
        <p:nvSpPr>
          <p:cNvPr id="8" name="Rectangle 7"/>
          <p:cNvSpPr/>
          <p:nvPr/>
        </p:nvSpPr>
        <p:spPr bwMode="auto">
          <a:xfrm>
            <a:off x="7888850" y="5371254"/>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Outputs</a:t>
            </a:r>
          </a:p>
        </p:txBody>
      </p:sp>
      <p:cxnSp>
        <p:nvCxnSpPr>
          <p:cNvPr id="10" name="Straight Arrow Connector 9"/>
          <p:cNvCxnSpPr>
            <a:stCxn id="7" idx="2"/>
          </p:cNvCxnSpPr>
          <p:nvPr/>
        </p:nvCxnSpPr>
        <p:spPr>
          <a:xfrm flipH="1">
            <a:off x="6917723" y="1749370"/>
            <a:ext cx="2054307" cy="6338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0"/>
          </p:cNvCxnSpPr>
          <p:nvPr/>
        </p:nvCxnSpPr>
        <p:spPr>
          <a:xfrm flipH="1" flipV="1">
            <a:off x="6917723" y="4698935"/>
            <a:ext cx="2054307"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6693617" y="2383171"/>
            <a:ext cx="2278413" cy="149404"/>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6" name="Rectangle 15"/>
          <p:cNvSpPr/>
          <p:nvPr/>
        </p:nvSpPr>
        <p:spPr bwMode="auto">
          <a:xfrm>
            <a:off x="4040136" y="4325425"/>
            <a:ext cx="6687392" cy="373510"/>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7" name="Double Brace 16"/>
          <p:cNvSpPr/>
          <p:nvPr/>
        </p:nvSpPr>
        <p:spPr>
          <a:xfrm>
            <a:off x="3257322" y="2159065"/>
            <a:ext cx="7993121" cy="2614572"/>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172239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idx="1"/>
          </p:nvPr>
        </p:nvSpPr>
        <p:spPr>
          <a:xfrm>
            <a:off x="838200" y="1825625"/>
            <a:ext cx="3856464" cy="3670974"/>
          </a:xfrm>
        </p:spPr>
        <p:txBody>
          <a:bodyPr>
            <a:normAutofit/>
          </a:bodyPr>
          <a:lstStyle/>
          <a:p>
            <a:pPr marL="0" indent="0">
              <a:buNone/>
            </a:pPr>
            <a:r>
              <a:rPr lang="en-US" dirty="0"/>
              <a:t>Create a “serverless” event-driven experience that extends the existing Azure App Service platform by building “nanoservices” that can scale based on demand</a:t>
            </a:r>
          </a:p>
          <a:p>
            <a:pPr marL="0" indent="0">
              <a:buNone/>
            </a:pPr>
            <a:endParaRPr lang="en-US" dirty="0"/>
          </a:p>
        </p:txBody>
      </p:sp>
      <p:pic>
        <p:nvPicPr>
          <p:cNvPr id="6" name="Picture 5"/>
          <p:cNvPicPr>
            <a:picLocks noChangeAspect="1"/>
          </p:cNvPicPr>
          <p:nvPr/>
        </p:nvPicPr>
        <p:blipFill>
          <a:blip r:embed="rId3"/>
          <a:stretch>
            <a:fillRect/>
          </a:stretch>
        </p:blipFill>
        <p:spPr>
          <a:xfrm>
            <a:off x="5273434" y="1825625"/>
            <a:ext cx="6207811" cy="3816892"/>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grpSp>
        <p:nvGrpSpPr>
          <p:cNvPr id="3" name="Group 2"/>
          <p:cNvGrpSpPr/>
          <p:nvPr/>
        </p:nvGrpSpPr>
        <p:grpSpPr>
          <a:xfrm>
            <a:off x="5660472" y="1825625"/>
            <a:ext cx="5172176" cy="3621518"/>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sp>
        <p:nvSpPr>
          <p:cNvPr id="40" name="Content Placeholder 2"/>
          <p:cNvSpPr>
            <a:spLocks noGrp="1"/>
          </p:cNvSpPr>
          <p:nvPr>
            <p:ph idx="1"/>
          </p:nvPr>
        </p:nvSpPr>
        <p:spPr>
          <a:xfrm>
            <a:off x="838200" y="1825625"/>
            <a:ext cx="3810802" cy="3670974"/>
          </a:xfrm>
        </p:spPr>
        <p:txBody>
          <a:bodyPr>
            <a:normAutofit lnSpcReduction="10000"/>
          </a:bodyPr>
          <a:lstStyle/>
          <a:p>
            <a:pPr marL="0" indent="0">
              <a:buNone/>
            </a:pPr>
            <a:r>
              <a:rPr lang="en-US" dirty="0"/>
              <a:t>Create functions in JavaScript, C#, Python, and PHP, as well as scripting options such as Bash, Batch, and PowerShell, that can be triggered by virtually any event in Azure, 3rd party services, or on premise systems</a:t>
            </a:r>
          </a:p>
        </p:txBody>
      </p:sp>
    </p:spTree>
    <p:extLst>
      <p:ext uri="{BB962C8B-B14F-4D97-AF65-F5344CB8AC3E}">
        <p14:creationId xmlns:p14="http://schemas.microsoft.com/office/powerpoint/2010/main" val="307039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28" name="Group 27"/>
          <p:cNvGrpSpPr/>
          <p:nvPr/>
        </p:nvGrpSpPr>
        <p:grpSpPr>
          <a:xfrm>
            <a:off x="7755418" y="1690688"/>
            <a:ext cx="2920079" cy="4100878"/>
            <a:chOff x="7483600" y="1380375"/>
            <a:chExt cx="2920079" cy="4100878"/>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24786"/>
              <a:chOff x="7483600" y="4037417"/>
              <a:chExt cx="2920079" cy="1424786"/>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Azure Storage</a:t>
                </a:r>
              </a:p>
            </p:txBody>
          </p:sp>
          <p:sp>
            <p:nvSpPr>
              <p:cNvPr id="37" name="Rectangle 36"/>
              <p:cNvSpPr/>
              <p:nvPr/>
            </p:nvSpPr>
            <p:spPr>
              <a:xfrm>
                <a:off x="9426699" y="4753588"/>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2"/>
          <p:cNvSpPr>
            <a:spLocks noGrp="1"/>
          </p:cNvSpPr>
          <p:nvPr>
            <p:ph idx="1"/>
          </p:nvPr>
        </p:nvSpPr>
        <p:spPr>
          <a:xfrm>
            <a:off x="838200" y="1825625"/>
            <a:ext cx="5729748" cy="4196402"/>
          </a:xfrm>
        </p:spPr>
        <p:txBody>
          <a:bodyPr>
            <a:normAutofit/>
          </a:bodyPr>
          <a:lstStyle/>
          <a:p>
            <a:pPr marL="685800" indent="-346075"/>
            <a:r>
              <a:rPr lang="en-US" dirty="0"/>
              <a:t>Timer-based processing</a:t>
            </a:r>
          </a:p>
          <a:p>
            <a:pPr marL="685800" indent="-346075"/>
            <a:r>
              <a:rPr lang="en-US" dirty="0"/>
              <a:t>Azure service event processing</a:t>
            </a:r>
          </a:p>
          <a:p>
            <a:pPr marL="685800" indent="-346075"/>
            <a:r>
              <a:rPr lang="en-US" dirty="0"/>
              <a:t>SaaS event processing </a:t>
            </a:r>
          </a:p>
          <a:p>
            <a:pPr marL="685800" indent="-346075"/>
            <a:r>
              <a:rPr lang="en-US" dirty="0"/>
              <a:t>Serverless web application architectures</a:t>
            </a:r>
          </a:p>
          <a:p>
            <a:pPr marL="685800" indent="-346075"/>
            <a:r>
              <a:rPr lang="en-US" dirty="0"/>
              <a:t>Serverless mobile </a:t>
            </a:r>
            <a:r>
              <a:rPr lang="en-US" dirty="0" err="1"/>
              <a:t>backends</a:t>
            </a:r>
            <a:endParaRPr lang="en-US" dirty="0"/>
          </a:p>
          <a:p>
            <a:pPr marL="685800" indent="-346075"/>
            <a:r>
              <a:rPr lang="en-US" dirty="0"/>
              <a:t>Real-time stream processing</a:t>
            </a:r>
          </a:p>
          <a:p>
            <a:pPr marL="685800" indent="-346075"/>
            <a:r>
              <a:rPr lang="en-US" dirty="0"/>
              <a:t>Real-time bot messaging</a:t>
            </a:r>
          </a:p>
        </p:txBody>
      </p:sp>
    </p:spTree>
    <p:extLst>
      <p:ext uri="{BB962C8B-B14F-4D97-AF65-F5344CB8AC3E}">
        <p14:creationId xmlns:p14="http://schemas.microsoft.com/office/powerpoint/2010/main" val="407520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3719</TotalTime>
  <Words>1747</Words>
  <Application>Microsoft Office PowerPoint</Application>
  <PresentationFormat>Widescreen</PresentationFormat>
  <Paragraphs>235</Paragraphs>
  <Slides>25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Comic Sans MS</vt:lpstr>
      <vt:lpstr>Kailasa</vt:lpstr>
      <vt:lpstr>Segoe UI</vt:lpstr>
      <vt:lpstr>Segoe UI Light</vt:lpstr>
      <vt:lpstr>Segoe UI Semibold</vt:lpstr>
      <vt:lpstr>Segoe UI Semilight</vt:lpstr>
      <vt:lpstr>Office Theme</vt:lpstr>
      <vt:lpstr>PowerPoint Presentation</vt:lpstr>
      <vt:lpstr>About me</vt:lpstr>
      <vt:lpstr>A bit more about me</vt:lpstr>
      <vt:lpstr>PowerPoint Presentation</vt:lpstr>
      <vt:lpstr>Azure Functions</vt:lpstr>
      <vt:lpstr>Azure Functions     Programming Model</vt:lpstr>
      <vt:lpstr>Azure Functions</vt:lpstr>
      <vt:lpstr>Supported Languages and Tools</vt:lpstr>
      <vt:lpstr>Common Scenarios</vt:lpstr>
      <vt:lpstr>Function App Templates</vt:lpstr>
      <vt:lpstr>Timer Function Apps</vt:lpstr>
      <vt:lpstr>Data Processing Function Apps</vt:lpstr>
      <vt:lpstr>Webhook &amp; API Function Apps</vt:lpstr>
      <vt:lpstr>Anatomy of a Function</vt:lpstr>
      <vt:lpstr>Function Bindings</vt:lpstr>
      <vt:lpstr>Testing Functions</vt:lpstr>
      <vt:lpstr>Demo - 1</vt:lpstr>
      <vt:lpstr>Demo - 2</vt:lpstr>
      <vt:lpstr>Demo - 3</vt:lpstr>
      <vt:lpstr>Demo - 4</vt:lpstr>
      <vt:lpstr>Demo - 5</vt:lpstr>
      <vt:lpstr>Demo - 6</vt:lpstr>
      <vt:lpstr>Demo - 7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Szumigalski</dc:creator>
  <cp:lastModifiedBy>Ritesh Modi</cp:lastModifiedBy>
  <cp:revision>55</cp:revision>
  <dcterms:created xsi:type="dcterms:W3CDTF">2016-09-12T03:10:49Z</dcterms:created>
  <dcterms:modified xsi:type="dcterms:W3CDTF">2017-10-27T13:57:17Z</dcterms:modified>
</cp:coreProperties>
</file>